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Arial Bold" charset="1" panose="020B0802020202020204"/>
      <p:regular r:id="rId24"/>
    </p:embeddedFont>
    <p:embeddedFont>
      <p:font typeface="Times New Roman" charset="1" panose="02030502070405020303"/>
      <p:regular r:id="rId25"/>
    </p:embeddedFont>
    <p:embeddedFont>
      <p:font typeface="Times New Roman Bold" charset="1" panose="02030802070405020303"/>
      <p:regular r:id="rId26"/>
    </p:embeddedFont>
    <p:embeddedFont>
      <p:font typeface="DejaVu Serif Bold" charset="1" panose="02060803050605020204"/>
      <p:regular r:id="rId27"/>
    </p:embeddedFont>
    <p:embeddedFont>
      <p:font typeface="Roboto" charset="1" panose="02000000000000000000"/>
      <p:regular r:id="rId28"/>
    </p:embeddedFont>
    <p:embeddedFont>
      <p:font typeface="Obra Letra Bold" charset="1" panose="00000000000000000000"/>
      <p:regular r:id="rId29"/>
    </p:embeddedFont>
    <p:embeddedFont>
      <p:font typeface="Monterchi Sans Bold" charset="1" panose="020005030600000200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png" Type="http://schemas.openxmlformats.org/officeDocument/2006/relationships/image"/><Relationship Id="rId8" Target="../media/image2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7.png" Type="http://schemas.openxmlformats.org/officeDocument/2006/relationships/image"/><Relationship Id="rId4"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1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39652" y="1428770"/>
            <a:ext cx="5848350" cy="8858231"/>
            <a:chOff x="0" y="0"/>
            <a:chExt cx="7797800" cy="11810975"/>
          </a:xfrm>
        </p:grpSpPr>
        <p:sp>
          <p:nvSpPr>
            <p:cNvPr name="Freeform 3" id="3"/>
            <p:cNvSpPr/>
            <p:nvPr/>
          </p:nvSpPr>
          <p:spPr>
            <a:xfrm flipH="false" flipV="false" rot="0">
              <a:off x="0" y="0"/>
              <a:ext cx="7797800" cy="11811000"/>
            </a:xfrm>
            <a:custGeom>
              <a:avLst/>
              <a:gdLst/>
              <a:ahLst/>
              <a:cxnLst/>
              <a:rect r="r" b="b" t="t" l="l"/>
              <a:pathLst>
                <a:path h="11811000" w="7797800">
                  <a:moveTo>
                    <a:pt x="0" y="0"/>
                  </a:moveTo>
                  <a:lnTo>
                    <a:pt x="7797800" y="0"/>
                  </a:lnTo>
                  <a:lnTo>
                    <a:pt x="7797800" y="11811000"/>
                  </a:lnTo>
                  <a:lnTo>
                    <a:pt x="0" y="11811000"/>
                  </a:lnTo>
                  <a:lnTo>
                    <a:pt x="0" y="0"/>
                  </a:lnTo>
                  <a:close/>
                </a:path>
              </a:pathLst>
            </a:custGeom>
            <a:blipFill>
              <a:blip r:embed="rId2"/>
              <a:stretch>
                <a:fillRect l="-22" t="0" r="-22" b="0"/>
              </a:stretch>
            </a:blipFill>
          </p:spPr>
        </p:sp>
      </p:grpSp>
      <p:grpSp>
        <p:nvGrpSpPr>
          <p:cNvPr name="Group 4" id="4"/>
          <p:cNvGrpSpPr/>
          <p:nvPr/>
        </p:nvGrpSpPr>
        <p:grpSpPr>
          <a:xfrm rot="0">
            <a:off x="790682" y="309994"/>
            <a:ext cx="1724892" cy="1246455"/>
            <a:chOff x="0" y="0"/>
            <a:chExt cx="2299856" cy="1661940"/>
          </a:xfrm>
        </p:grpSpPr>
        <p:sp>
          <p:nvSpPr>
            <p:cNvPr name="Freeform 5" id="5"/>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grpSp>
        <p:nvGrpSpPr>
          <p:cNvPr name="Group 6" id="6"/>
          <p:cNvGrpSpPr/>
          <p:nvPr/>
        </p:nvGrpSpPr>
        <p:grpSpPr>
          <a:xfrm rot="0">
            <a:off x="0" y="9821916"/>
            <a:ext cx="18288000" cy="1179145"/>
            <a:chOff x="0" y="0"/>
            <a:chExt cx="24384000" cy="1572194"/>
          </a:xfrm>
        </p:grpSpPr>
        <p:sp>
          <p:nvSpPr>
            <p:cNvPr name="Freeform 7" id="7"/>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sp>
        <p:nvSpPr>
          <p:cNvPr name="TextBox 8" id="8"/>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a:p>
            <a:pPr algn="l">
              <a:lnSpc>
                <a:spcPts val="2700"/>
              </a:lnSpc>
            </a:pPr>
            <a:r>
              <a:rPr lang="en-US" sz="2250" b="true">
                <a:solidFill>
                  <a:srgbClr val="F2F2F2"/>
                </a:solidFill>
                <a:latin typeface="Arial Bold"/>
                <a:ea typeface="Arial Bold"/>
                <a:cs typeface="Arial Bold"/>
                <a:sym typeface="Arial Bold"/>
              </a:rPr>
              <a:t>HO CHI MINH CITY</a:t>
            </a:r>
          </a:p>
          <a:p>
            <a:pPr algn="l">
              <a:lnSpc>
                <a:spcPts val="2700"/>
              </a:lnSpc>
            </a:pPr>
          </a:p>
        </p:txBody>
      </p:sp>
      <p:sp>
        <p:nvSpPr>
          <p:cNvPr name="TextBox 9" id="9"/>
          <p:cNvSpPr txBox="true"/>
          <p:nvPr/>
        </p:nvSpPr>
        <p:spPr>
          <a:xfrm rot="0">
            <a:off x="1653128" y="2480498"/>
            <a:ext cx="14069147" cy="723900"/>
          </a:xfrm>
          <a:prstGeom prst="rect">
            <a:avLst/>
          </a:prstGeom>
        </p:spPr>
        <p:txBody>
          <a:bodyPr anchor="t" rtlCol="false" tIns="0" lIns="0" bIns="0" rIns="0">
            <a:spAutoFit/>
          </a:bodyPr>
          <a:lstStyle/>
          <a:p>
            <a:pPr algn="ctr">
              <a:lnSpc>
                <a:spcPts val="5040"/>
              </a:lnSpc>
            </a:pPr>
            <a:r>
              <a:rPr lang="en-US" sz="4200">
                <a:solidFill>
                  <a:srgbClr val="2E75B6"/>
                </a:solidFill>
                <a:latin typeface="Times New Roman"/>
                <a:ea typeface="Times New Roman"/>
                <a:cs typeface="Times New Roman"/>
                <a:sym typeface="Times New Roman"/>
              </a:rPr>
              <a:t>Project Management</a:t>
            </a:r>
          </a:p>
        </p:txBody>
      </p:sp>
      <p:sp>
        <p:nvSpPr>
          <p:cNvPr name="TextBox 10" id="10"/>
          <p:cNvSpPr txBox="true"/>
          <p:nvPr/>
        </p:nvSpPr>
        <p:spPr>
          <a:xfrm rot="0">
            <a:off x="4363368" y="3298059"/>
            <a:ext cx="8190107" cy="3069874"/>
          </a:xfrm>
          <a:prstGeom prst="rect">
            <a:avLst/>
          </a:prstGeom>
        </p:spPr>
        <p:txBody>
          <a:bodyPr anchor="t" rtlCol="false" tIns="0" lIns="0" bIns="0" rIns="0">
            <a:spAutoFit/>
          </a:bodyPr>
          <a:lstStyle/>
          <a:p>
            <a:pPr algn="l">
              <a:lnSpc>
                <a:spcPts val="5940"/>
              </a:lnSpc>
            </a:pPr>
            <a:r>
              <a:rPr lang="en-US" sz="3300" b="true">
                <a:solidFill>
                  <a:srgbClr val="000000"/>
                </a:solidFill>
                <a:latin typeface="Times New Roman Bold"/>
                <a:ea typeface="Times New Roman Bold"/>
                <a:cs typeface="Times New Roman Bold"/>
                <a:sym typeface="Times New Roman Bold"/>
              </a:rPr>
              <a:t>Subject:  Mobile Device Programming</a:t>
            </a:r>
          </a:p>
          <a:p>
            <a:pPr algn="l">
              <a:lnSpc>
                <a:spcPts val="5940"/>
              </a:lnSpc>
            </a:pPr>
            <a:r>
              <a:rPr lang="en-US" sz="3300" b="true">
                <a:solidFill>
                  <a:srgbClr val="000000"/>
                </a:solidFill>
                <a:latin typeface="Times New Roman Bold"/>
                <a:ea typeface="Times New Roman Bold"/>
                <a:cs typeface="Times New Roman Bold"/>
                <a:sym typeface="Times New Roman Bold"/>
              </a:rPr>
              <a:t>Final Report</a:t>
            </a:r>
          </a:p>
          <a:p>
            <a:pPr algn="l">
              <a:lnSpc>
                <a:spcPts val="5940"/>
              </a:lnSpc>
            </a:pPr>
          </a:p>
          <a:p>
            <a:pPr algn="l">
              <a:lnSpc>
                <a:spcPts val="5940"/>
              </a:lnSpc>
            </a:pPr>
          </a:p>
        </p:txBody>
      </p:sp>
      <p:sp>
        <p:nvSpPr>
          <p:cNvPr name="TextBox 11" id="11"/>
          <p:cNvSpPr txBox="true"/>
          <p:nvPr/>
        </p:nvSpPr>
        <p:spPr>
          <a:xfrm rot="0">
            <a:off x="4363368" y="5041703"/>
            <a:ext cx="8693106" cy="4574845"/>
          </a:xfrm>
          <a:prstGeom prst="rect">
            <a:avLst/>
          </a:prstGeom>
        </p:spPr>
        <p:txBody>
          <a:bodyPr anchor="t" rtlCol="false" tIns="0" lIns="0" bIns="0" rIns="0">
            <a:spAutoFit/>
          </a:bodyPr>
          <a:lstStyle/>
          <a:p>
            <a:pPr algn="l">
              <a:lnSpc>
                <a:spcPts val="5040"/>
              </a:lnSpc>
            </a:pPr>
            <a:r>
              <a:rPr lang="en-US" sz="2799" b="true">
                <a:solidFill>
                  <a:srgbClr val="FF0000"/>
                </a:solidFill>
                <a:latin typeface="Times New Roman Bold"/>
                <a:ea typeface="Times New Roman Bold"/>
                <a:cs typeface="Times New Roman Bold"/>
                <a:sym typeface="Times New Roman Bold"/>
              </a:rPr>
              <a:t>Instructor guides: Lê Viết Linh</a:t>
            </a:r>
          </a:p>
          <a:p>
            <a:pPr algn="l">
              <a:lnSpc>
                <a:spcPts val="5040"/>
              </a:lnSpc>
            </a:pPr>
            <a:r>
              <a:rPr lang="en-US" sz="2799" b="true">
                <a:solidFill>
                  <a:srgbClr val="FF0000"/>
                </a:solidFill>
                <a:latin typeface="Times New Roman Bold"/>
                <a:ea typeface="Times New Roman Bold"/>
                <a:cs typeface="Times New Roman Bold"/>
                <a:sym typeface="Times New Roman Bold"/>
              </a:rPr>
              <a:t>Team 2:</a:t>
            </a:r>
          </a:p>
          <a:p>
            <a:pPr algn="l">
              <a:lnSpc>
                <a:spcPts val="5040"/>
              </a:lnSpc>
            </a:pPr>
            <a:r>
              <a:rPr lang="en-US" sz="2799" b="true">
                <a:solidFill>
                  <a:srgbClr val="FF0000"/>
                </a:solidFill>
                <a:latin typeface="Times New Roman Bold"/>
                <a:ea typeface="Times New Roman Bold"/>
                <a:cs typeface="Times New Roman Bold"/>
                <a:sym typeface="Times New Roman Bold"/>
              </a:rPr>
              <a:t>Trương Hùng Dũng</a:t>
            </a:r>
          </a:p>
          <a:p>
            <a:pPr algn="l">
              <a:lnSpc>
                <a:spcPts val="5040"/>
              </a:lnSpc>
            </a:pPr>
            <a:r>
              <a:rPr lang="en-US" sz="2799" b="true">
                <a:solidFill>
                  <a:srgbClr val="FF0000"/>
                </a:solidFill>
                <a:latin typeface="Times New Roman Bold"/>
                <a:ea typeface="Times New Roman Bold"/>
                <a:cs typeface="Times New Roman Bold"/>
                <a:sym typeface="Times New Roman Bold"/>
              </a:rPr>
              <a:t>Nguyễn Hòa Hồng Đức</a:t>
            </a:r>
          </a:p>
          <a:p>
            <a:pPr algn="l">
              <a:lnSpc>
                <a:spcPts val="5040"/>
              </a:lnSpc>
            </a:pPr>
            <a:r>
              <a:rPr lang="en-US" sz="2799" b="true">
                <a:solidFill>
                  <a:srgbClr val="FF0000"/>
                </a:solidFill>
                <a:latin typeface="Times New Roman Bold"/>
                <a:ea typeface="Times New Roman Bold"/>
                <a:cs typeface="Times New Roman Bold"/>
                <a:sym typeface="Times New Roman Bold"/>
              </a:rPr>
              <a:t>Nguyễn Văn Mạnh</a:t>
            </a:r>
          </a:p>
          <a:p>
            <a:pPr algn="l">
              <a:lnSpc>
                <a:spcPts val="5040"/>
              </a:lnSpc>
            </a:pPr>
          </a:p>
          <a:p>
            <a:pPr algn="l">
              <a:lnSpc>
                <a:spcPts val="5040"/>
              </a:lnSpc>
            </a:pPr>
          </a:p>
        </p:txBody>
      </p:sp>
      <p:sp>
        <p:nvSpPr>
          <p:cNvPr name="TextBox 12" id="12"/>
          <p:cNvSpPr txBox="true"/>
          <p:nvPr/>
        </p:nvSpPr>
        <p:spPr>
          <a:xfrm rot="0">
            <a:off x="4639886" y="118485"/>
            <a:ext cx="9046328" cy="1838325"/>
          </a:xfrm>
          <a:prstGeom prst="rect">
            <a:avLst/>
          </a:prstGeom>
        </p:spPr>
        <p:txBody>
          <a:bodyPr anchor="t" rtlCol="false" tIns="0" lIns="0" bIns="0" rIns="0">
            <a:spAutoFit/>
          </a:bodyPr>
          <a:lstStyle/>
          <a:p>
            <a:pPr algn="ctr">
              <a:lnSpc>
                <a:spcPts val="3240"/>
              </a:lnSpc>
            </a:pPr>
            <a:r>
              <a:rPr lang="en-US" sz="2700">
                <a:solidFill>
                  <a:srgbClr val="FF0000"/>
                </a:solidFill>
                <a:latin typeface="Times New Roman"/>
                <a:ea typeface="Times New Roman"/>
                <a:cs typeface="Times New Roman"/>
                <a:sym typeface="Times New Roman"/>
              </a:rPr>
              <a:t>MINISTRY OF EDUCATION AND TRAINING</a:t>
            </a:r>
          </a:p>
          <a:p>
            <a:pPr algn="ctr">
              <a:lnSpc>
                <a:spcPts val="3240"/>
              </a:lnSpc>
            </a:pPr>
            <a:r>
              <a:rPr lang="en-US" sz="2700" b="true">
                <a:solidFill>
                  <a:srgbClr val="FF0000"/>
                </a:solidFill>
                <a:latin typeface="Times New Roman Bold"/>
                <a:ea typeface="Times New Roman Bold"/>
                <a:cs typeface="Times New Roman Bold"/>
                <a:sym typeface="Times New Roman Bold"/>
              </a:rPr>
              <a:t>UNIVERSITY OF ECONOMICS - FINANCE</a:t>
            </a:r>
          </a:p>
          <a:p>
            <a:pPr algn="ctr">
              <a:lnSpc>
                <a:spcPts val="3240"/>
              </a:lnSpc>
            </a:pPr>
            <a:r>
              <a:rPr lang="en-US" sz="2700" b="true">
                <a:solidFill>
                  <a:srgbClr val="FF0000"/>
                </a:solidFill>
                <a:latin typeface="Times New Roman Bold"/>
                <a:ea typeface="Times New Roman Bold"/>
                <a:cs typeface="Times New Roman Bold"/>
                <a:sym typeface="Times New Roman Bold"/>
              </a:rPr>
              <a:t>HO CHI MINH CITY</a:t>
            </a:r>
          </a:p>
          <a:p>
            <a:pPr algn="l">
              <a:lnSpc>
                <a:spcPts val="3960"/>
              </a:lnSpc>
            </a:pPr>
          </a:p>
        </p:txBody>
      </p:sp>
      <p:grpSp>
        <p:nvGrpSpPr>
          <p:cNvPr name="Group 13" id="13"/>
          <p:cNvGrpSpPr/>
          <p:nvPr/>
        </p:nvGrpSpPr>
        <p:grpSpPr>
          <a:xfrm rot="12177">
            <a:off x="7821346" y="1462529"/>
            <a:ext cx="2698472" cy="9525"/>
            <a:chOff x="0" y="0"/>
            <a:chExt cx="3597963" cy="12700"/>
          </a:xfrm>
        </p:grpSpPr>
        <p:sp>
          <p:nvSpPr>
            <p:cNvPr name="Freeform 14" id="14"/>
            <p:cNvSpPr/>
            <p:nvPr/>
          </p:nvSpPr>
          <p:spPr>
            <a:xfrm flipH="false" flipV="false" rot="0">
              <a:off x="0" y="0"/>
              <a:ext cx="3597910" cy="12700"/>
            </a:xfrm>
            <a:custGeom>
              <a:avLst/>
              <a:gdLst/>
              <a:ahLst/>
              <a:cxnLst/>
              <a:rect r="r" b="b" t="t" l="l"/>
              <a:pathLst>
                <a:path h="12700" w="3597910">
                  <a:moveTo>
                    <a:pt x="6350" y="0"/>
                  </a:moveTo>
                  <a:lnTo>
                    <a:pt x="3591560" y="0"/>
                  </a:lnTo>
                  <a:cubicBezTo>
                    <a:pt x="3595116" y="0"/>
                    <a:pt x="3597910" y="2794"/>
                    <a:pt x="3597910" y="6350"/>
                  </a:cubicBezTo>
                  <a:cubicBezTo>
                    <a:pt x="3597910" y="9906"/>
                    <a:pt x="3595116" y="12700"/>
                    <a:pt x="3591560" y="12700"/>
                  </a:cubicBezTo>
                  <a:lnTo>
                    <a:pt x="6350" y="12700"/>
                  </a:lnTo>
                  <a:cubicBezTo>
                    <a:pt x="2794" y="12700"/>
                    <a:pt x="0" y="9906"/>
                    <a:pt x="0" y="6350"/>
                  </a:cubicBezTo>
                  <a:cubicBezTo>
                    <a:pt x="0" y="2794"/>
                    <a:pt x="2794" y="0"/>
                    <a:pt x="6350" y="0"/>
                  </a:cubicBezTo>
                  <a:close/>
                </a:path>
              </a:pathLst>
            </a:custGeom>
            <a:solidFill>
              <a:srgbClr val="FF0000"/>
            </a:solidFill>
          </p:spPr>
        </p:sp>
      </p:grpSp>
      <p:sp>
        <p:nvSpPr>
          <p:cNvPr name="AutoShape 15" id="15"/>
          <p:cNvSpPr/>
          <p:nvPr/>
        </p:nvSpPr>
        <p:spPr>
          <a:xfrm flipV="true">
            <a:off x="4363368" y="4934454"/>
            <a:ext cx="6817873" cy="27129"/>
          </a:xfrm>
          <a:prstGeom prst="line">
            <a:avLst/>
          </a:prstGeom>
          <a:ln cap="flat" w="38100">
            <a:solidFill>
              <a:srgbClr val="000000"/>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12739787" y="1965021"/>
            <a:ext cx="3496327" cy="6356958"/>
          </a:xfrm>
          <a:custGeom>
            <a:avLst/>
            <a:gdLst/>
            <a:ahLst/>
            <a:cxnLst/>
            <a:rect r="r" b="b" t="t" l="l"/>
            <a:pathLst>
              <a:path h="6356958" w="3496327">
                <a:moveTo>
                  <a:pt x="0" y="0"/>
                </a:moveTo>
                <a:lnTo>
                  <a:pt x="3496327" y="0"/>
                </a:lnTo>
                <a:lnTo>
                  <a:pt x="3496327" y="6356958"/>
                </a:lnTo>
                <a:lnTo>
                  <a:pt x="0" y="6356958"/>
                </a:lnTo>
                <a:lnTo>
                  <a:pt x="0" y="0"/>
                </a:lnTo>
                <a:close/>
              </a:path>
            </a:pathLst>
          </a:custGeom>
          <a:blipFill>
            <a:blip r:embed="rId3"/>
            <a:stretch>
              <a:fillRect l="0" t="0" r="0" b="0"/>
            </a:stretch>
          </a:blipFill>
        </p:spPr>
      </p:sp>
      <p:sp>
        <p:nvSpPr>
          <p:cNvPr name="TextBox 7" id="7"/>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8" id="8"/>
          <p:cNvSpPr txBox="true"/>
          <p:nvPr/>
        </p:nvSpPr>
        <p:spPr>
          <a:xfrm rot="0">
            <a:off x="5744852" y="548640"/>
            <a:ext cx="6141478"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Setting Fragment  Layout</a:t>
            </a:r>
          </a:p>
        </p:txBody>
      </p:sp>
      <p:sp>
        <p:nvSpPr>
          <p:cNvPr name="TextBox 9" id="9"/>
          <p:cNvSpPr txBox="true"/>
          <p:nvPr/>
        </p:nvSpPr>
        <p:spPr>
          <a:xfrm rot="0">
            <a:off x="684719" y="2583975"/>
            <a:ext cx="11032048" cy="4719667"/>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It is a setting screen that allows the user to hide or display the Estimate day and turn on or turn off the music .</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After the user clicks on the switch to turn on music, it will allow a service that is PlayMusicSevice, to launch and when turned off, it will disable the PlayMusicService.</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The user after clicking on the hidden estimatedate will update the hidden status of the estimatedate in the project detail by save it in the database and editing the SetVisibility. (Gone) of the TextView.</a:t>
            </a:r>
          </a:p>
          <a:p>
            <a:pPr algn="just">
              <a:lnSpc>
                <a:spcPts val="3410"/>
              </a:lnSpc>
            </a:pPr>
          </a:p>
        </p:txBody>
      </p:sp>
    </p:spTree>
  </p:cSld>
  <p:clrMapOvr>
    <a:masterClrMapping/>
  </p:clrMapOvr>
  <p:transition spd="fast">
    <p:fade/>
  </p:transition>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821916"/>
            <a:ext cx="18288000" cy="1179145"/>
            <a:chOff x="0" y="0"/>
            <a:chExt cx="24384000" cy="1572194"/>
          </a:xfrm>
        </p:grpSpPr>
        <p:sp>
          <p:nvSpPr>
            <p:cNvPr name="Freeform 5" id="5"/>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grpSp>
        <p:nvGrpSpPr>
          <p:cNvPr name="Group 6" id="6"/>
          <p:cNvGrpSpPr/>
          <p:nvPr/>
        </p:nvGrpSpPr>
        <p:grpSpPr>
          <a:xfrm rot="0">
            <a:off x="790682" y="309994"/>
            <a:ext cx="1724892" cy="1246455"/>
            <a:chOff x="0" y="0"/>
            <a:chExt cx="2299856" cy="1661940"/>
          </a:xfrm>
        </p:grpSpPr>
        <p:sp>
          <p:nvSpPr>
            <p:cNvPr name="Freeform 7" id="7"/>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sp>
        <p:nvSpPr>
          <p:cNvPr name="Freeform 8" id="8"/>
          <p:cNvSpPr/>
          <p:nvPr/>
        </p:nvSpPr>
        <p:spPr>
          <a:xfrm flipH="false" flipV="false" rot="0">
            <a:off x="12278394" y="1413916"/>
            <a:ext cx="3735398" cy="7701851"/>
          </a:xfrm>
          <a:custGeom>
            <a:avLst/>
            <a:gdLst/>
            <a:ahLst/>
            <a:cxnLst/>
            <a:rect r="r" b="b" t="t" l="l"/>
            <a:pathLst>
              <a:path h="7701851" w="3735398">
                <a:moveTo>
                  <a:pt x="0" y="0"/>
                </a:moveTo>
                <a:lnTo>
                  <a:pt x="3735398" y="0"/>
                </a:lnTo>
                <a:lnTo>
                  <a:pt x="3735398" y="7701851"/>
                </a:lnTo>
                <a:lnTo>
                  <a:pt x="0" y="7701851"/>
                </a:lnTo>
                <a:lnTo>
                  <a:pt x="0" y="0"/>
                </a:lnTo>
                <a:close/>
              </a:path>
            </a:pathLst>
          </a:custGeom>
          <a:blipFill>
            <a:blip r:embed="rId3"/>
            <a:stretch>
              <a:fillRect l="0" t="0" r="0" b="0"/>
            </a:stretch>
          </a:blipFill>
        </p:spPr>
      </p:sp>
      <p:sp>
        <p:nvSpPr>
          <p:cNvPr name="TextBox 9" id="9"/>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10" id="10"/>
          <p:cNvSpPr txBox="true"/>
          <p:nvPr/>
        </p:nvSpPr>
        <p:spPr>
          <a:xfrm rot="0">
            <a:off x="790682" y="2395927"/>
            <a:ext cx="11032048" cy="6005542"/>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This is a screen that allows users to create a new project and save it in the database.</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Users will enter the project name and Dev name using the phone's keyboard.</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Enter the startdate and enddate by clicking the button with the clock icon to open the DatePicker Model and select the date. </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If the user does not enter anything or is missing a field, the application will fire a message informing the user that they need to fill in all.</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After entering all the information and clicking the "Save" button, it will proceed to save it in the database.</a:t>
            </a:r>
          </a:p>
          <a:p>
            <a:pPr algn="just">
              <a:lnSpc>
                <a:spcPts val="3410"/>
              </a:lnSpc>
            </a:pPr>
          </a:p>
        </p:txBody>
      </p:sp>
      <p:sp>
        <p:nvSpPr>
          <p:cNvPr name="TextBox 11" id="11"/>
          <p:cNvSpPr txBox="true"/>
          <p:nvPr/>
        </p:nvSpPr>
        <p:spPr>
          <a:xfrm rot="0">
            <a:off x="5346773" y="615721"/>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Create new project</a:t>
            </a:r>
          </a:p>
        </p:txBody>
      </p:sp>
    </p:spTree>
  </p:cSld>
  <p:clrMapOvr>
    <a:masterClrMapping/>
  </p:clrMapOvr>
  <p:transition spd="fast">
    <p:fade/>
  </p:transition>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821916"/>
            <a:ext cx="18288000" cy="1179145"/>
            <a:chOff x="0" y="0"/>
            <a:chExt cx="24384000" cy="1572194"/>
          </a:xfrm>
        </p:grpSpPr>
        <p:sp>
          <p:nvSpPr>
            <p:cNvPr name="Freeform 5" id="5"/>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grpSp>
        <p:nvGrpSpPr>
          <p:cNvPr name="Group 6" id="6"/>
          <p:cNvGrpSpPr/>
          <p:nvPr/>
        </p:nvGrpSpPr>
        <p:grpSpPr>
          <a:xfrm rot="0">
            <a:off x="790682" y="309994"/>
            <a:ext cx="1724892" cy="1246455"/>
            <a:chOff x="0" y="0"/>
            <a:chExt cx="2299856" cy="1661940"/>
          </a:xfrm>
        </p:grpSpPr>
        <p:sp>
          <p:nvSpPr>
            <p:cNvPr name="Freeform 7" id="7"/>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sp>
        <p:nvSpPr>
          <p:cNvPr name="TextBox 8" id="8"/>
          <p:cNvSpPr txBox="true"/>
          <p:nvPr/>
        </p:nvSpPr>
        <p:spPr>
          <a:xfrm rot="0">
            <a:off x="684719" y="2829213"/>
            <a:ext cx="11032048" cy="6005542"/>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This is a screen where users can edit the project's information and update the project's data in the database.</a:t>
            </a:r>
          </a:p>
          <a:p>
            <a:pPr algn="just" marL="526009" indent="-263004" lvl="1">
              <a:lnSpc>
                <a:spcPts val="3410"/>
              </a:lnSpc>
              <a:buFont typeface="Arial"/>
              <a:buChar char="•"/>
            </a:pPr>
            <a:r>
              <a:rPr lang="en-US" sz="2436">
                <a:solidFill>
                  <a:srgbClr val="000000"/>
                </a:solidFill>
                <a:latin typeface="Roboto"/>
                <a:ea typeface="Roboto"/>
                <a:cs typeface="Roboto"/>
                <a:sym typeface="Roboto"/>
              </a:rPr>
              <a:t>The user enters the information of the project to be edited in the Edittext and selects the start and end dates of the project by clicking on the clock icon to open a DatePicker Model and select the date.</a:t>
            </a:r>
          </a:p>
          <a:p>
            <a:pPr algn="just" marL="526009" indent="-263004" lvl="1">
              <a:lnSpc>
                <a:spcPts val="3410"/>
              </a:lnSpc>
              <a:buFont typeface="Arial"/>
              <a:buChar char="•"/>
            </a:pPr>
            <a:r>
              <a:rPr lang="en-US" sz="2436">
                <a:solidFill>
                  <a:srgbClr val="000000"/>
                </a:solidFill>
                <a:latin typeface="Roboto"/>
                <a:ea typeface="Roboto"/>
                <a:cs typeface="Roboto"/>
                <a:sym typeface="Roboto"/>
              </a:rPr>
              <a:t>Users can add tasks to the project. A project will be able to have one or more tasks, but this is not required.</a:t>
            </a:r>
          </a:p>
          <a:p>
            <a:pPr algn="just" marL="526009" indent="-263004" lvl="1">
              <a:lnSpc>
                <a:spcPts val="3410"/>
              </a:lnSpc>
              <a:buFont typeface="Arial"/>
              <a:buChar char="•"/>
            </a:pPr>
            <a:r>
              <a:rPr lang="en-US" sz="2436">
                <a:solidFill>
                  <a:srgbClr val="000000"/>
                </a:solidFill>
                <a:latin typeface="Roboto"/>
                <a:ea typeface="Roboto"/>
                <a:cs typeface="Roboto"/>
                <a:sym typeface="Roboto"/>
              </a:rPr>
              <a:t>Users can write a description for the project by typing characters from the keyboard into EditText .</a:t>
            </a:r>
          </a:p>
          <a:p>
            <a:pPr algn="just" marL="526009" indent="-263004" lvl="1">
              <a:lnSpc>
                <a:spcPts val="3410"/>
              </a:lnSpc>
              <a:buFont typeface="Arial"/>
              <a:buChar char="•"/>
            </a:pPr>
            <a:r>
              <a:rPr lang="en-US" sz="2436">
                <a:solidFill>
                  <a:srgbClr val="000000"/>
                </a:solidFill>
                <a:latin typeface="Roboto"/>
                <a:ea typeface="Roboto"/>
                <a:cs typeface="Roboto"/>
                <a:sym typeface="Roboto"/>
              </a:rPr>
              <a:t>Users will be able to update the project by clicking the "Save" button to save the information to the database.</a:t>
            </a:r>
          </a:p>
          <a:p>
            <a:pPr algn="just" marL="526009" indent="-263004" lvl="1">
              <a:lnSpc>
                <a:spcPts val="3410"/>
              </a:lnSpc>
              <a:buFont typeface="Arial"/>
              <a:buChar char="•"/>
            </a:pPr>
            <a:r>
              <a:rPr lang="en-US" sz="2436">
                <a:solidFill>
                  <a:srgbClr val="000000"/>
                </a:solidFill>
                <a:latin typeface="Roboto"/>
                <a:ea typeface="Roboto"/>
                <a:cs typeface="Roboto"/>
                <a:sym typeface="Roboto"/>
              </a:rPr>
              <a:t>If you press "Cancel", you will cancel the update progress and return to the previous activity.</a:t>
            </a:r>
          </a:p>
          <a:p>
            <a:pPr algn="just">
              <a:lnSpc>
                <a:spcPts val="3410"/>
              </a:lnSpc>
            </a:pPr>
          </a:p>
        </p:txBody>
      </p:sp>
      <p:sp>
        <p:nvSpPr>
          <p:cNvPr name="Freeform 9" id="9"/>
          <p:cNvSpPr/>
          <p:nvPr/>
        </p:nvSpPr>
        <p:spPr>
          <a:xfrm flipH="false" flipV="false" rot="0">
            <a:off x="13325661" y="1173569"/>
            <a:ext cx="3521361" cy="7593231"/>
          </a:xfrm>
          <a:custGeom>
            <a:avLst/>
            <a:gdLst/>
            <a:ahLst/>
            <a:cxnLst/>
            <a:rect r="r" b="b" t="t" l="l"/>
            <a:pathLst>
              <a:path h="7593231" w="3521361">
                <a:moveTo>
                  <a:pt x="0" y="0"/>
                </a:moveTo>
                <a:lnTo>
                  <a:pt x="3521361" y="0"/>
                </a:lnTo>
                <a:lnTo>
                  <a:pt x="3521361" y="7593231"/>
                </a:lnTo>
                <a:lnTo>
                  <a:pt x="0" y="7593231"/>
                </a:lnTo>
                <a:lnTo>
                  <a:pt x="0" y="0"/>
                </a:lnTo>
                <a:close/>
              </a:path>
            </a:pathLst>
          </a:custGeom>
          <a:blipFill>
            <a:blip r:embed="rId3"/>
            <a:stretch>
              <a:fillRect l="0" t="0" r="0" b="0"/>
            </a:stretch>
          </a:blipFill>
        </p:spPr>
      </p:sp>
      <p:sp>
        <p:nvSpPr>
          <p:cNvPr name="TextBox 10" id="10"/>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11" id="11"/>
          <p:cNvSpPr txBox="true"/>
          <p:nvPr/>
        </p:nvSpPr>
        <p:spPr>
          <a:xfrm rot="0">
            <a:off x="5596794" y="693509"/>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Edit project</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TextBox 6" id="6"/>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7" id="7"/>
          <p:cNvSpPr txBox="true"/>
          <p:nvPr/>
        </p:nvSpPr>
        <p:spPr>
          <a:xfrm rot="0">
            <a:off x="6430321" y="758254"/>
            <a:ext cx="4254587"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Chart</a:t>
            </a:r>
          </a:p>
        </p:txBody>
      </p:sp>
      <p:sp>
        <p:nvSpPr>
          <p:cNvPr name="TextBox 8" id="8"/>
          <p:cNvSpPr txBox="true"/>
          <p:nvPr/>
        </p:nvSpPr>
        <p:spPr>
          <a:xfrm rot="0">
            <a:off x="1028700" y="2374340"/>
            <a:ext cx="11526049" cy="7050671"/>
          </a:xfrm>
          <a:prstGeom prst="rect">
            <a:avLst/>
          </a:prstGeom>
        </p:spPr>
        <p:txBody>
          <a:bodyPr anchor="t" rtlCol="false" tIns="0" lIns="0" bIns="0" rIns="0">
            <a:spAutoFit/>
          </a:bodyPr>
          <a:lstStyle/>
          <a:p>
            <a:pPr algn="just" marL="460456" indent="-230228" lvl="1">
              <a:lnSpc>
                <a:spcPts val="2985"/>
              </a:lnSpc>
              <a:buFont typeface="Arial"/>
              <a:buChar char="•"/>
            </a:pPr>
            <a:r>
              <a:rPr lang="en-US" sz="2132">
                <a:solidFill>
                  <a:srgbClr val="000000"/>
                </a:solidFill>
                <a:latin typeface="Roboto"/>
                <a:ea typeface="Roboto"/>
                <a:cs typeface="Roboto"/>
                <a:sym typeface="Roboto"/>
              </a:rPr>
              <a:t>As a roadmap display for each project</a:t>
            </a:r>
          </a:p>
          <a:p>
            <a:pPr algn="just">
              <a:lnSpc>
                <a:spcPts val="2985"/>
              </a:lnSpc>
            </a:pPr>
          </a:p>
          <a:p>
            <a:pPr algn="just" marL="460456" indent="-230228" lvl="1">
              <a:lnSpc>
                <a:spcPts val="2985"/>
              </a:lnSpc>
              <a:buFont typeface="Arial"/>
              <a:buChar char="•"/>
            </a:pPr>
            <a:r>
              <a:rPr lang="en-US" sz="2132">
                <a:solidFill>
                  <a:srgbClr val="000000"/>
                </a:solidFill>
                <a:latin typeface="Roboto"/>
                <a:ea typeface="Roboto"/>
                <a:cs typeface="Roboto"/>
                <a:sym typeface="Roboto"/>
              </a:rPr>
              <a:t>Users can pick a date to check which projects are in the process of running for the next 7 days</a:t>
            </a:r>
          </a:p>
          <a:p>
            <a:pPr algn="just">
              <a:lnSpc>
                <a:spcPts val="2985"/>
              </a:lnSpc>
            </a:pPr>
          </a:p>
          <a:p>
            <a:pPr algn="just" marL="460456" indent="-230228" lvl="1">
              <a:lnSpc>
                <a:spcPts val="2985"/>
              </a:lnSpc>
              <a:buFont typeface="Arial"/>
              <a:buChar char="•"/>
            </a:pPr>
            <a:r>
              <a:rPr lang="en-US" sz="2132">
                <a:solidFill>
                  <a:srgbClr val="000000"/>
                </a:solidFill>
                <a:latin typeface="Roboto"/>
                <a:ea typeface="Roboto"/>
                <a:cs typeface="Roboto"/>
                <a:sym typeface="Roboto"/>
              </a:rPr>
              <a:t>If you don't pick the date, the app will take the current date to the next 7 days and show up the projects that are in those 7 days</a:t>
            </a:r>
          </a:p>
          <a:p>
            <a:pPr algn="just">
              <a:lnSpc>
                <a:spcPts val="2985"/>
              </a:lnSpc>
            </a:pPr>
          </a:p>
          <a:p>
            <a:pPr algn="just" marL="460456" indent="-230228" lvl="1">
              <a:lnSpc>
                <a:spcPts val="2985"/>
              </a:lnSpc>
              <a:buFont typeface="Arial"/>
              <a:buChar char="•"/>
            </a:pPr>
            <a:r>
              <a:rPr lang="en-US" sz="2132">
                <a:solidFill>
                  <a:srgbClr val="000000"/>
                </a:solidFill>
                <a:latin typeface="Roboto"/>
                <a:ea typeface="Roboto"/>
                <a:cs typeface="Roboto"/>
                <a:sym typeface="Roboto"/>
              </a:rPr>
              <a:t> In the 7 days that are displayed in the user layout, it is possible to view the details of each day in these 7 days, by clicking on the date the user wants to view and a BottomSheet Model Date Details will appear (which will be reviewed in the Testing section).</a:t>
            </a:r>
          </a:p>
          <a:p>
            <a:pPr algn="just">
              <a:lnSpc>
                <a:spcPts val="2985"/>
              </a:lnSpc>
            </a:pPr>
          </a:p>
          <a:p>
            <a:pPr algn="just" marL="460456" indent="-230228" lvl="1">
              <a:lnSpc>
                <a:spcPts val="2985"/>
              </a:lnSpc>
              <a:buFont typeface="Arial"/>
              <a:buChar char="•"/>
            </a:pPr>
            <a:r>
              <a:rPr lang="en-US" sz="2132">
                <a:solidFill>
                  <a:srgbClr val="000000"/>
                </a:solidFill>
                <a:latin typeface="Roboto"/>
                <a:ea typeface="Roboto"/>
                <a:cs typeface="Roboto"/>
                <a:sym typeface="Roboto"/>
              </a:rPr>
              <a:t>BottomSheet Modal Date Details in this screen: </a:t>
            </a:r>
          </a:p>
          <a:p>
            <a:pPr algn="just" marL="920913" indent="-306971" lvl="2">
              <a:lnSpc>
                <a:spcPts val="2985"/>
              </a:lnSpc>
              <a:buFont typeface="Arial"/>
              <a:buChar char="⚬"/>
            </a:pPr>
            <a:r>
              <a:rPr lang="en-US" sz="2132">
                <a:solidFill>
                  <a:srgbClr val="000000"/>
                </a:solidFill>
                <a:latin typeface="Roboto"/>
                <a:ea typeface="Roboto"/>
                <a:cs typeface="Roboto"/>
                <a:sym typeface="Roboto"/>
              </a:rPr>
              <a:t>is the modal containing the project information and the date selected by the user </a:t>
            </a:r>
          </a:p>
          <a:p>
            <a:pPr algn="just" marL="920913" indent="-306971" lvl="2">
              <a:lnSpc>
                <a:spcPts val="2985"/>
              </a:lnSpc>
              <a:buFont typeface="Arial"/>
              <a:buChar char="⚬"/>
            </a:pPr>
            <a:r>
              <a:rPr lang="en-US" sz="2132">
                <a:solidFill>
                  <a:srgbClr val="000000"/>
                </a:solidFill>
                <a:latin typeface="Roboto"/>
                <a:ea typeface="Roboto"/>
                <a:cs typeface="Roboto"/>
                <a:sym typeface="Roboto"/>
              </a:rPr>
              <a:t>The date gap in this Modal will be calculated from the project's Enddate - the date the user wants to view </a:t>
            </a:r>
          </a:p>
          <a:p>
            <a:pPr algn="just" marL="920913" indent="-306971" lvl="2">
              <a:lnSpc>
                <a:spcPts val="2985"/>
              </a:lnSpc>
              <a:buFont typeface="Arial"/>
              <a:buChar char="⚬"/>
            </a:pPr>
            <a:r>
              <a:rPr lang="en-US" sz="2132">
                <a:solidFill>
                  <a:srgbClr val="000000"/>
                </a:solidFill>
                <a:latin typeface="Roboto"/>
                <a:ea typeface="Roboto"/>
                <a:cs typeface="Roboto"/>
                <a:sym typeface="Roboto"/>
              </a:rPr>
              <a:t>Adjust project status to delay or Resume</a:t>
            </a:r>
          </a:p>
          <a:p>
            <a:pPr algn="just" marL="920913" indent="-306971" lvl="2">
              <a:lnSpc>
                <a:spcPts val="2985"/>
              </a:lnSpc>
              <a:buFont typeface="Arial"/>
              <a:buChar char="⚬"/>
            </a:pPr>
            <a:r>
              <a:rPr lang="en-US" sz="2132">
                <a:solidFill>
                  <a:srgbClr val="000000"/>
                </a:solidFill>
                <a:latin typeface="Roboto"/>
                <a:ea typeface="Roboto"/>
                <a:cs typeface="Roboto"/>
                <a:sym typeface="Roboto"/>
              </a:rPr>
              <a:t> Adjust the project status to Completed</a:t>
            </a:r>
          </a:p>
          <a:p>
            <a:pPr algn="just">
              <a:lnSpc>
                <a:spcPts val="2985"/>
              </a:lnSpc>
            </a:pPr>
          </a:p>
        </p:txBody>
      </p:sp>
      <p:sp>
        <p:nvSpPr>
          <p:cNvPr name="Freeform 9" id="9"/>
          <p:cNvSpPr/>
          <p:nvPr/>
        </p:nvSpPr>
        <p:spPr>
          <a:xfrm flipH="false" flipV="false" rot="0">
            <a:off x="12796117" y="1556449"/>
            <a:ext cx="4210312" cy="7501669"/>
          </a:xfrm>
          <a:custGeom>
            <a:avLst/>
            <a:gdLst/>
            <a:ahLst/>
            <a:cxnLst/>
            <a:rect r="r" b="b" t="t" l="l"/>
            <a:pathLst>
              <a:path h="7501669" w="4210312">
                <a:moveTo>
                  <a:pt x="0" y="0"/>
                </a:moveTo>
                <a:lnTo>
                  <a:pt x="4210311" y="0"/>
                </a:lnTo>
                <a:lnTo>
                  <a:pt x="4210311" y="7501669"/>
                </a:lnTo>
                <a:lnTo>
                  <a:pt x="0" y="7501669"/>
                </a:lnTo>
                <a:lnTo>
                  <a:pt x="0" y="0"/>
                </a:lnTo>
                <a:close/>
              </a:path>
            </a:pathLst>
          </a:custGeom>
          <a:blipFill>
            <a:blip r:embed="rId3"/>
            <a:stretch>
              <a:fillRect l="0" t="0" r="0" b="0"/>
            </a:stretch>
          </a:blipFill>
        </p:spPr>
      </p:sp>
    </p:spTree>
  </p:cSld>
  <p:clrMapOvr>
    <a:masterClrMapping/>
  </p:clrMapOvr>
  <p:transition spd="fast">
    <p:fade/>
  </p:transition>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821916"/>
            <a:ext cx="18288000" cy="1179145"/>
            <a:chOff x="0" y="0"/>
            <a:chExt cx="24384000" cy="1572194"/>
          </a:xfrm>
        </p:grpSpPr>
        <p:sp>
          <p:nvSpPr>
            <p:cNvPr name="Freeform 5" id="5"/>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grpSp>
        <p:nvGrpSpPr>
          <p:cNvPr name="Group 6" id="6"/>
          <p:cNvGrpSpPr/>
          <p:nvPr/>
        </p:nvGrpSpPr>
        <p:grpSpPr>
          <a:xfrm rot="0">
            <a:off x="790682" y="309994"/>
            <a:ext cx="1724892" cy="1246455"/>
            <a:chOff x="0" y="0"/>
            <a:chExt cx="2299856" cy="1661940"/>
          </a:xfrm>
        </p:grpSpPr>
        <p:sp>
          <p:nvSpPr>
            <p:cNvPr name="Freeform 7" id="7"/>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sp>
        <p:nvSpPr>
          <p:cNvPr name="Freeform 8" id="8"/>
          <p:cNvSpPr/>
          <p:nvPr/>
        </p:nvSpPr>
        <p:spPr>
          <a:xfrm flipH="false" flipV="false" rot="0">
            <a:off x="12845488" y="1965021"/>
            <a:ext cx="3329457" cy="6356958"/>
          </a:xfrm>
          <a:custGeom>
            <a:avLst/>
            <a:gdLst/>
            <a:ahLst/>
            <a:cxnLst/>
            <a:rect r="r" b="b" t="t" l="l"/>
            <a:pathLst>
              <a:path h="6356958" w="3329457">
                <a:moveTo>
                  <a:pt x="0" y="0"/>
                </a:moveTo>
                <a:lnTo>
                  <a:pt x="3329457" y="0"/>
                </a:lnTo>
                <a:lnTo>
                  <a:pt x="3329457" y="6356958"/>
                </a:lnTo>
                <a:lnTo>
                  <a:pt x="0" y="6356958"/>
                </a:lnTo>
                <a:lnTo>
                  <a:pt x="0" y="0"/>
                </a:lnTo>
                <a:close/>
              </a:path>
            </a:pathLst>
          </a:custGeom>
          <a:blipFill>
            <a:blip r:embed="rId3"/>
            <a:stretch>
              <a:fillRect l="0" t="0" r="0" b="0"/>
            </a:stretch>
          </a:blipFill>
        </p:spPr>
      </p:sp>
      <p:sp>
        <p:nvSpPr>
          <p:cNvPr name="TextBox 9" id="9"/>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10" id="10"/>
          <p:cNvSpPr txBox="true"/>
          <p:nvPr/>
        </p:nvSpPr>
        <p:spPr>
          <a:xfrm rot="0">
            <a:off x="684719" y="2829213"/>
            <a:ext cx="11032048" cy="5576917"/>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This is the Add Task screen in a previously selected project from "Edit Project Activity".</a:t>
            </a:r>
          </a:p>
          <a:p>
            <a:pPr algn="just" marL="526009" indent="-263004" lvl="1">
              <a:lnSpc>
                <a:spcPts val="3410"/>
              </a:lnSpc>
              <a:buFont typeface="Arial"/>
              <a:buChar char="•"/>
            </a:pPr>
            <a:r>
              <a:rPr lang="en-US" sz="2436">
                <a:solidFill>
                  <a:srgbClr val="000000"/>
                </a:solidFill>
                <a:latin typeface="Roboto"/>
                <a:ea typeface="Roboto"/>
                <a:cs typeface="Roboto"/>
                <a:sym typeface="Roboto"/>
              </a:rPr>
              <a:t>The users will enter the Task name and Dev name using the phone's keyboard.</a:t>
            </a:r>
          </a:p>
          <a:p>
            <a:pPr algn="just" marL="526009" indent="-263004" lvl="1">
              <a:lnSpc>
                <a:spcPts val="3410"/>
              </a:lnSpc>
              <a:buFont typeface="Arial"/>
              <a:buChar char="•"/>
            </a:pPr>
            <a:r>
              <a:rPr lang="en-US" sz="2436">
                <a:solidFill>
                  <a:srgbClr val="000000"/>
                </a:solidFill>
                <a:latin typeface="Roboto"/>
                <a:ea typeface="Roboto"/>
                <a:cs typeface="Roboto"/>
                <a:sym typeface="Roboto"/>
              </a:rPr>
              <a:t>Enter the startdate and enddate by clicking the button with the clock icon to open the DatePicker Model and select the date.</a:t>
            </a:r>
          </a:p>
          <a:p>
            <a:pPr algn="just" marL="526009" indent="-263004" lvl="1">
              <a:lnSpc>
                <a:spcPts val="3410"/>
              </a:lnSpc>
              <a:buFont typeface="Arial"/>
              <a:buChar char="•"/>
            </a:pPr>
            <a:r>
              <a:rPr lang="en-US" sz="2436">
                <a:solidFill>
                  <a:srgbClr val="000000"/>
                </a:solidFill>
                <a:latin typeface="Roboto"/>
                <a:ea typeface="Roboto"/>
                <a:cs typeface="Roboto"/>
                <a:sym typeface="Roboto"/>
              </a:rPr>
              <a:t> In the Estimate day field, users have 2 options:</a:t>
            </a:r>
          </a:p>
          <a:p>
            <a:pPr algn="just" marL="1052017" indent="-350672" lvl="2">
              <a:lnSpc>
                <a:spcPts val="3410"/>
              </a:lnSpc>
              <a:buFont typeface="Arial"/>
              <a:buChar char="⚬"/>
            </a:pPr>
            <a:r>
              <a:rPr lang="en-US" sz="2436">
                <a:solidFill>
                  <a:srgbClr val="000000"/>
                </a:solidFill>
                <a:latin typeface="Roboto"/>
                <a:ea typeface="Roboto"/>
                <a:cs typeface="Roboto"/>
                <a:sym typeface="Roboto"/>
              </a:rPr>
              <a:t>If the user selects the Start Date and End Date fields, the Estimate day field will automatically calculate the Date Range and will not be entered by the user.</a:t>
            </a:r>
          </a:p>
          <a:p>
            <a:pPr algn="just" marL="1052017" indent="-350672" lvl="2">
              <a:lnSpc>
                <a:spcPts val="3410"/>
              </a:lnSpc>
              <a:buFont typeface="Arial"/>
              <a:buChar char="⚬"/>
            </a:pPr>
            <a:r>
              <a:rPr lang="en-US" sz="2436">
                <a:solidFill>
                  <a:srgbClr val="000000"/>
                </a:solidFill>
                <a:latin typeface="Roboto"/>
                <a:ea typeface="Roboto"/>
                <a:cs typeface="Roboto"/>
                <a:sym typeface="Roboto"/>
              </a:rPr>
              <a:t>If the user does not select the Start Date and End Date, the application will force the user to enter the Task name, Dev name, and Estimate day.</a:t>
            </a:r>
          </a:p>
          <a:p>
            <a:pPr algn="just">
              <a:lnSpc>
                <a:spcPts val="3410"/>
              </a:lnSpc>
            </a:pPr>
          </a:p>
        </p:txBody>
      </p:sp>
      <p:sp>
        <p:nvSpPr>
          <p:cNvPr name="TextBox 11" id="11"/>
          <p:cNvSpPr txBox="true"/>
          <p:nvPr/>
        </p:nvSpPr>
        <p:spPr>
          <a:xfrm rot="0">
            <a:off x="5832357" y="678468"/>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Create new task</a:t>
            </a:r>
          </a:p>
        </p:txBody>
      </p:sp>
    </p:spTree>
  </p:cSld>
  <p:clrMapOvr>
    <a:masterClrMapping/>
  </p:clrMapOvr>
  <p:transition spd="fast">
    <p:fade/>
  </p:transition>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821916"/>
            <a:ext cx="18288000" cy="1179145"/>
            <a:chOff x="0" y="0"/>
            <a:chExt cx="24384000" cy="1572194"/>
          </a:xfrm>
        </p:grpSpPr>
        <p:sp>
          <p:nvSpPr>
            <p:cNvPr name="Freeform 5" id="5"/>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grpSp>
        <p:nvGrpSpPr>
          <p:cNvPr name="Group 6" id="6"/>
          <p:cNvGrpSpPr/>
          <p:nvPr/>
        </p:nvGrpSpPr>
        <p:grpSpPr>
          <a:xfrm rot="0">
            <a:off x="790682" y="309994"/>
            <a:ext cx="1724892" cy="1246455"/>
            <a:chOff x="0" y="0"/>
            <a:chExt cx="2299856" cy="1661940"/>
          </a:xfrm>
        </p:grpSpPr>
        <p:sp>
          <p:nvSpPr>
            <p:cNvPr name="Freeform 7" id="7"/>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sp>
        <p:nvSpPr>
          <p:cNvPr name="TextBox 8" id="8"/>
          <p:cNvSpPr txBox="true"/>
          <p:nvPr/>
        </p:nvSpPr>
        <p:spPr>
          <a:xfrm rot="0">
            <a:off x="1433623" y="2027431"/>
            <a:ext cx="11032048" cy="6434167"/>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This is a screen where users can edit the information of the task and update that information to the database.</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The user enters the information of the task to be edited into the Edittext and selects the start and end dates of the task.</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Users can reset the startdate, enddate, and estimate date by clicking the "CLEAR DATE" button.</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Users will be able to update the task by clicking the "Update" button to save the information to the database.</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If you press "Cancel", you will cancel the update progress and return to the previous Activity.</a:t>
            </a:r>
          </a:p>
          <a:p>
            <a:pPr algn="just">
              <a:lnSpc>
                <a:spcPts val="3410"/>
              </a:lnSpc>
            </a:pPr>
          </a:p>
        </p:txBody>
      </p:sp>
      <p:sp>
        <p:nvSpPr>
          <p:cNvPr name="Freeform 9" id="9"/>
          <p:cNvSpPr/>
          <p:nvPr/>
        </p:nvSpPr>
        <p:spPr>
          <a:xfrm flipH="false" flipV="false" rot="0">
            <a:off x="13112589" y="1028700"/>
            <a:ext cx="3708742" cy="7528376"/>
          </a:xfrm>
          <a:custGeom>
            <a:avLst/>
            <a:gdLst/>
            <a:ahLst/>
            <a:cxnLst/>
            <a:rect r="r" b="b" t="t" l="l"/>
            <a:pathLst>
              <a:path h="7528376" w="3708742">
                <a:moveTo>
                  <a:pt x="0" y="0"/>
                </a:moveTo>
                <a:lnTo>
                  <a:pt x="3708742" y="0"/>
                </a:lnTo>
                <a:lnTo>
                  <a:pt x="3708742" y="7528376"/>
                </a:lnTo>
                <a:lnTo>
                  <a:pt x="0" y="7528376"/>
                </a:lnTo>
                <a:lnTo>
                  <a:pt x="0" y="0"/>
                </a:lnTo>
                <a:close/>
              </a:path>
            </a:pathLst>
          </a:custGeom>
          <a:blipFill>
            <a:blip r:embed="rId3"/>
            <a:stretch>
              <a:fillRect l="0" t="0" r="0" b="0"/>
            </a:stretch>
          </a:blipFill>
        </p:spPr>
      </p:sp>
      <p:sp>
        <p:nvSpPr>
          <p:cNvPr name="TextBox 10" id="10"/>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11" id="11"/>
          <p:cNvSpPr txBox="true"/>
          <p:nvPr/>
        </p:nvSpPr>
        <p:spPr>
          <a:xfrm rot="0">
            <a:off x="5793564" y="642088"/>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Edit task</a:t>
            </a:r>
          </a:p>
        </p:txBody>
      </p:sp>
    </p:spTree>
  </p:cSld>
  <p:clrMapOvr>
    <a:masterClrMapping/>
  </p:clrMapOvr>
  <p:transition spd="fast">
    <p:fade/>
  </p:transition>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821916"/>
            <a:ext cx="18288000" cy="1179145"/>
            <a:chOff x="0" y="0"/>
            <a:chExt cx="24384000" cy="1572194"/>
          </a:xfrm>
        </p:grpSpPr>
        <p:sp>
          <p:nvSpPr>
            <p:cNvPr name="Freeform 5" id="5"/>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grpSp>
        <p:nvGrpSpPr>
          <p:cNvPr name="Group 6" id="6"/>
          <p:cNvGrpSpPr/>
          <p:nvPr/>
        </p:nvGrpSpPr>
        <p:grpSpPr>
          <a:xfrm rot="0">
            <a:off x="790682" y="309994"/>
            <a:ext cx="1724892" cy="1246455"/>
            <a:chOff x="0" y="0"/>
            <a:chExt cx="2299856" cy="1661940"/>
          </a:xfrm>
        </p:grpSpPr>
        <p:sp>
          <p:nvSpPr>
            <p:cNvPr name="Freeform 7" id="7"/>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sp>
        <p:nvSpPr>
          <p:cNvPr name="TextBox 8" id="8"/>
          <p:cNvSpPr txBox="true"/>
          <p:nvPr/>
        </p:nvSpPr>
        <p:spPr>
          <a:xfrm rot="0">
            <a:off x="2515574" y="3178954"/>
            <a:ext cx="11032048" cy="3862417"/>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This is the screen that displays the information of the project including: Project name, dev name, startdate, enddate, estimeday.</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In addition, display the information of the task including: Task name, dev name, startdate, enddate, estimeday.</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This screen only retrieves information from the database and displays on the edittext and has no additional functions. (just to see).</a:t>
            </a:r>
          </a:p>
          <a:p>
            <a:pPr algn="just">
              <a:lnSpc>
                <a:spcPts val="3410"/>
              </a:lnSpc>
            </a:pPr>
          </a:p>
        </p:txBody>
      </p:sp>
      <p:sp>
        <p:nvSpPr>
          <p:cNvPr name="Freeform 9" id="9"/>
          <p:cNvSpPr/>
          <p:nvPr/>
        </p:nvSpPr>
        <p:spPr>
          <a:xfrm flipH="false" flipV="false" rot="0">
            <a:off x="14041253" y="1433261"/>
            <a:ext cx="3218047" cy="7825039"/>
          </a:xfrm>
          <a:custGeom>
            <a:avLst/>
            <a:gdLst/>
            <a:ahLst/>
            <a:cxnLst/>
            <a:rect r="r" b="b" t="t" l="l"/>
            <a:pathLst>
              <a:path h="7825039" w="3218047">
                <a:moveTo>
                  <a:pt x="0" y="0"/>
                </a:moveTo>
                <a:lnTo>
                  <a:pt x="3218047" y="0"/>
                </a:lnTo>
                <a:lnTo>
                  <a:pt x="3218047" y="7825039"/>
                </a:lnTo>
                <a:lnTo>
                  <a:pt x="0" y="7825039"/>
                </a:lnTo>
                <a:lnTo>
                  <a:pt x="0" y="0"/>
                </a:lnTo>
                <a:close/>
              </a:path>
            </a:pathLst>
          </a:custGeom>
          <a:blipFill>
            <a:blip r:embed="rId3"/>
            <a:stretch>
              <a:fillRect l="0" t="0" r="0" b="0"/>
            </a:stretch>
          </a:blipFill>
        </p:spPr>
      </p:sp>
      <p:sp>
        <p:nvSpPr>
          <p:cNvPr name="TextBox 10" id="10"/>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11" id="11"/>
          <p:cNvSpPr txBox="true"/>
          <p:nvPr/>
        </p:nvSpPr>
        <p:spPr>
          <a:xfrm rot="0">
            <a:off x="5575996" y="758254"/>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Project detail</a:t>
            </a:r>
          </a:p>
        </p:txBody>
      </p:sp>
    </p:spTree>
  </p:cSld>
  <p:clrMapOvr>
    <a:masterClrMapping/>
  </p:clrMapOvr>
  <p:transition spd="fast">
    <p:fade/>
  </p:transition>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39652" y="1428770"/>
            <a:ext cx="5848350" cy="8858231"/>
            <a:chOff x="0" y="0"/>
            <a:chExt cx="7797800" cy="11810975"/>
          </a:xfrm>
        </p:grpSpPr>
        <p:sp>
          <p:nvSpPr>
            <p:cNvPr name="Freeform 3" id="3"/>
            <p:cNvSpPr/>
            <p:nvPr/>
          </p:nvSpPr>
          <p:spPr>
            <a:xfrm flipH="false" flipV="false" rot="0">
              <a:off x="0" y="0"/>
              <a:ext cx="7797800" cy="11811000"/>
            </a:xfrm>
            <a:custGeom>
              <a:avLst/>
              <a:gdLst/>
              <a:ahLst/>
              <a:cxnLst/>
              <a:rect r="r" b="b" t="t" l="l"/>
              <a:pathLst>
                <a:path h="11811000" w="7797800">
                  <a:moveTo>
                    <a:pt x="0" y="0"/>
                  </a:moveTo>
                  <a:lnTo>
                    <a:pt x="7797800" y="0"/>
                  </a:lnTo>
                  <a:lnTo>
                    <a:pt x="7797800" y="11811000"/>
                  </a:lnTo>
                  <a:lnTo>
                    <a:pt x="0" y="11811000"/>
                  </a:lnTo>
                  <a:lnTo>
                    <a:pt x="0" y="0"/>
                  </a:lnTo>
                  <a:close/>
                </a:path>
              </a:pathLst>
            </a:custGeom>
            <a:blipFill>
              <a:blip r:embed="rId2"/>
              <a:stretch>
                <a:fillRect l="-22" t="0" r="-22" b="0"/>
              </a:stretch>
            </a:blipFill>
          </p:spPr>
        </p:sp>
      </p:grpSp>
      <p:grpSp>
        <p:nvGrpSpPr>
          <p:cNvPr name="Group 4" id="4"/>
          <p:cNvGrpSpPr/>
          <p:nvPr/>
        </p:nvGrpSpPr>
        <p:grpSpPr>
          <a:xfrm rot="0">
            <a:off x="790682" y="309994"/>
            <a:ext cx="1724892" cy="1246455"/>
            <a:chOff x="0" y="0"/>
            <a:chExt cx="2299856" cy="1661940"/>
          </a:xfrm>
        </p:grpSpPr>
        <p:sp>
          <p:nvSpPr>
            <p:cNvPr name="Freeform 5" id="5"/>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grpSp>
        <p:nvGrpSpPr>
          <p:cNvPr name="Group 6" id="6"/>
          <p:cNvGrpSpPr/>
          <p:nvPr/>
        </p:nvGrpSpPr>
        <p:grpSpPr>
          <a:xfrm rot="0">
            <a:off x="0" y="9821916"/>
            <a:ext cx="18288000" cy="1179145"/>
            <a:chOff x="0" y="0"/>
            <a:chExt cx="24384000" cy="1572194"/>
          </a:xfrm>
        </p:grpSpPr>
        <p:sp>
          <p:nvSpPr>
            <p:cNvPr name="Freeform 7" id="7"/>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sp>
        <p:nvSpPr>
          <p:cNvPr name="TextBox 8" id="8"/>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grpSp>
        <p:nvGrpSpPr>
          <p:cNvPr name="Group 9" id="9"/>
          <p:cNvGrpSpPr/>
          <p:nvPr/>
        </p:nvGrpSpPr>
        <p:grpSpPr>
          <a:xfrm rot="0">
            <a:off x="790682" y="309994"/>
            <a:ext cx="1724892" cy="1246455"/>
            <a:chOff x="0" y="0"/>
            <a:chExt cx="2299856" cy="1661940"/>
          </a:xfrm>
        </p:grpSpPr>
        <p:sp>
          <p:nvSpPr>
            <p:cNvPr name="Freeform 10" id="10"/>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sp>
        <p:nvSpPr>
          <p:cNvPr name="TextBox 11" id="11"/>
          <p:cNvSpPr txBox="true"/>
          <p:nvPr/>
        </p:nvSpPr>
        <p:spPr>
          <a:xfrm rot="0">
            <a:off x="5723369" y="3655695"/>
            <a:ext cx="6841263" cy="1487805"/>
          </a:xfrm>
          <a:prstGeom prst="rect">
            <a:avLst/>
          </a:prstGeom>
        </p:spPr>
        <p:txBody>
          <a:bodyPr anchor="t" rtlCol="false" tIns="0" lIns="0" bIns="0" rIns="0">
            <a:spAutoFit/>
          </a:bodyPr>
          <a:lstStyle/>
          <a:p>
            <a:pPr algn="ctr">
              <a:lnSpc>
                <a:spcPts val="10919"/>
              </a:lnSpc>
            </a:pPr>
            <a:r>
              <a:rPr lang="en-US" sz="7800" b="true">
                <a:solidFill>
                  <a:srgbClr val="2E75B6"/>
                </a:solidFill>
                <a:latin typeface="Times New Roman Bold"/>
                <a:ea typeface="Times New Roman Bold"/>
                <a:cs typeface="Times New Roman Bold"/>
                <a:sym typeface="Times New Roman Bold"/>
              </a:rPr>
              <a:t>Demo</a:t>
            </a:r>
          </a:p>
        </p:txBody>
      </p:sp>
    </p:spTree>
  </p:cSld>
  <p:clrMapOvr>
    <a:masterClrMapping/>
  </p:clrMapOvr>
  <p:transition spd="fast">
    <p:fade/>
  </p:transition>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209990">
            <a:off x="-296935" y="-548610"/>
            <a:ext cx="18881871" cy="11384220"/>
            <a:chOff x="0" y="0"/>
            <a:chExt cx="25175828" cy="15178960"/>
          </a:xfrm>
        </p:grpSpPr>
        <p:sp>
          <p:nvSpPr>
            <p:cNvPr name="Freeform 3" id="3"/>
            <p:cNvSpPr/>
            <p:nvPr/>
          </p:nvSpPr>
          <p:spPr>
            <a:xfrm flipH="false" flipV="false" rot="0">
              <a:off x="0" y="0"/>
              <a:ext cx="25175846" cy="15178912"/>
            </a:xfrm>
            <a:custGeom>
              <a:avLst/>
              <a:gdLst/>
              <a:ahLst/>
              <a:cxnLst/>
              <a:rect r="r" b="b" t="t" l="l"/>
              <a:pathLst>
                <a:path h="15178912" w="25175846">
                  <a:moveTo>
                    <a:pt x="0" y="1488567"/>
                  </a:moveTo>
                  <a:lnTo>
                    <a:pt x="24338535" y="0"/>
                  </a:lnTo>
                  <a:lnTo>
                    <a:pt x="25175846" y="13690473"/>
                  </a:lnTo>
                  <a:lnTo>
                    <a:pt x="837311" y="15178912"/>
                  </a:lnTo>
                  <a:lnTo>
                    <a:pt x="0" y="1488567"/>
                  </a:lnTo>
                  <a:close/>
                </a:path>
              </a:pathLst>
            </a:custGeom>
            <a:blipFill>
              <a:blip r:embed="rId2"/>
              <a:stretch>
                <a:fillRect l="0" t="-78106" r="0" b="-78106"/>
              </a:stretch>
            </a:blipFill>
          </p:spPr>
        </p:sp>
      </p:grpSp>
      <p:grpSp>
        <p:nvGrpSpPr>
          <p:cNvPr name="Group 4" id="4"/>
          <p:cNvGrpSpPr/>
          <p:nvPr/>
        </p:nvGrpSpPr>
        <p:grpSpPr>
          <a:xfrm rot="-10800000">
            <a:off x="2754468" y="599614"/>
            <a:ext cx="12519703" cy="9378395"/>
            <a:chOff x="0" y="0"/>
            <a:chExt cx="16692937" cy="12504527"/>
          </a:xfrm>
        </p:grpSpPr>
        <p:sp>
          <p:nvSpPr>
            <p:cNvPr name="Freeform 5" id="5"/>
            <p:cNvSpPr/>
            <p:nvPr/>
          </p:nvSpPr>
          <p:spPr>
            <a:xfrm flipH="false" flipV="false" rot="0">
              <a:off x="0" y="0"/>
              <a:ext cx="16692880" cy="12504547"/>
            </a:xfrm>
            <a:custGeom>
              <a:avLst/>
              <a:gdLst/>
              <a:ahLst/>
              <a:cxnLst/>
              <a:rect r="r" b="b" t="t" l="l"/>
              <a:pathLst>
                <a:path h="12504547" w="16692880">
                  <a:moveTo>
                    <a:pt x="0" y="0"/>
                  </a:moveTo>
                  <a:lnTo>
                    <a:pt x="16692880" y="0"/>
                  </a:lnTo>
                  <a:lnTo>
                    <a:pt x="16692880" y="12504547"/>
                  </a:lnTo>
                  <a:lnTo>
                    <a:pt x="0" y="12504547"/>
                  </a:lnTo>
                  <a:lnTo>
                    <a:pt x="0" y="0"/>
                  </a:lnTo>
                  <a:close/>
                </a:path>
              </a:pathLst>
            </a:custGeom>
            <a:blipFill>
              <a:blip r:embed="rId3"/>
              <a:stretch>
                <a:fillRect l="-5" t="0" r="-6" b="0"/>
              </a:stretch>
            </a:blipFill>
          </p:spPr>
        </p:sp>
      </p:grpSp>
      <p:grpSp>
        <p:nvGrpSpPr>
          <p:cNvPr name="Group 6" id="6"/>
          <p:cNvGrpSpPr/>
          <p:nvPr/>
        </p:nvGrpSpPr>
        <p:grpSpPr>
          <a:xfrm rot="0">
            <a:off x="-1788959" y="-1334287"/>
            <a:ext cx="4282436" cy="12773933"/>
            <a:chOff x="0" y="0"/>
            <a:chExt cx="5709914" cy="17031910"/>
          </a:xfrm>
        </p:grpSpPr>
        <p:sp>
          <p:nvSpPr>
            <p:cNvPr name="Freeform 7" id="7"/>
            <p:cNvSpPr/>
            <p:nvPr/>
          </p:nvSpPr>
          <p:spPr>
            <a:xfrm flipH="false" flipV="false" rot="0">
              <a:off x="-127" y="0"/>
              <a:ext cx="5710174" cy="17032097"/>
            </a:xfrm>
            <a:custGeom>
              <a:avLst/>
              <a:gdLst/>
              <a:ahLst/>
              <a:cxnLst/>
              <a:rect r="r" b="b" t="t" l="l"/>
              <a:pathLst>
                <a:path h="17032097" w="5710174">
                  <a:moveTo>
                    <a:pt x="3366516" y="12449302"/>
                  </a:moveTo>
                  <a:cubicBezTo>
                    <a:pt x="3273171" y="12680569"/>
                    <a:pt x="3384296" y="13456540"/>
                    <a:pt x="3388741" y="13512166"/>
                  </a:cubicBezTo>
                  <a:cubicBezTo>
                    <a:pt x="3333115" y="13939013"/>
                    <a:pt x="3310890" y="15811246"/>
                    <a:pt x="3346450" y="15893542"/>
                  </a:cubicBezTo>
                  <a:cubicBezTo>
                    <a:pt x="3350895" y="15904718"/>
                    <a:pt x="3302000" y="16086964"/>
                    <a:pt x="3288665" y="16164815"/>
                  </a:cubicBezTo>
                  <a:cubicBezTo>
                    <a:pt x="3284220" y="16187040"/>
                    <a:pt x="3366516" y="16789654"/>
                    <a:pt x="3388741" y="16885286"/>
                  </a:cubicBezTo>
                  <a:cubicBezTo>
                    <a:pt x="3402076" y="16936465"/>
                    <a:pt x="3302000" y="17032097"/>
                    <a:pt x="3279775" y="17032097"/>
                  </a:cubicBezTo>
                  <a:cubicBezTo>
                    <a:pt x="3097403" y="17032097"/>
                    <a:pt x="166878" y="17018763"/>
                    <a:pt x="40132" y="17014317"/>
                  </a:cubicBezTo>
                  <a:cubicBezTo>
                    <a:pt x="31242" y="17014317"/>
                    <a:pt x="22352" y="17012031"/>
                    <a:pt x="15621" y="17009872"/>
                  </a:cubicBezTo>
                  <a:cubicBezTo>
                    <a:pt x="0" y="16980915"/>
                    <a:pt x="157861" y="16438499"/>
                    <a:pt x="120142" y="16336138"/>
                  </a:cubicBezTo>
                  <a:cubicBezTo>
                    <a:pt x="131318" y="16284956"/>
                    <a:pt x="249047" y="15526765"/>
                    <a:pt x="251333" y="15511272"/>
                  </a:cubicBezTo>
                  <a:cubicBezTo>
                    <a:pt x="264668" y="15437867"/>
                    <a:pt x="151257" y="15068804"/>
                    <a:pt x="149098" y="15057628"/>
                  </a:cubicBezTo>
                  <a:cubicBezTo>
                    <a:pt x="144653" y="15028672"/>
                    <a:pt x="335915" y="14639671"/>
                    <a:pt x="351409" y="14617319"/>
                  </a:cubicBezTo>
                  <a:cubicBezTo>
                    <a:pt x="362585" y="14599540"/>
                    <a:pt x="324739" y="14417167"/>
                    <a:pt x="311404" y="14383893"/>
                  </a:cubicBezTo>
                  <a:cubicBezTo>
                    <a:pt x="293624" y="14339443"/>
                    <a:pt x="395859" y="13952474"/>
                    <a:pt x="393700" y="13945870"/>
                  </a:cubicBezTo>
                  <a:cubicBezTo>
                    <a:pt x="373634" y="13899135"/>
                    <a:pt x="178054" y="13316586"/>
                    <a:pt x="180213" y="13265531"/>
                  </a:cubicBezTo>
                  <a:cubicBezTo>
                    <a:pt x="182499" y="13201016"/>
                    <a:pt x="246888" y="12469495"/>
                    <a:pt x="251333" y="12420600"/>
                  </a:cubicBezTo>
                  <a:cubicBezTo>
                    <a:pt x="253619" y="12402820"/>
                    <a:pt x="82296" y="11904726"/>
                    <a:pt x="100076" y="11826875"/>
                  </a:cubicBezTo>
                  <a:cubicBezTo>
                    <a:pt x="115697" y="11760200"/>
                    <a:pt x="284607" y="11324336"/>
                    <a:pt x="280162" y="11273282"/>
                  </a:cubicBezTo>
                  <a:cubicBezTo>
                    <a:pt x="273431" y="11222101"/>
                    <a:pt x="228981" y="10352786"/>
                    <a:pt x="233426" y="10339451"/>
                  </a:cubicBezTo>
                  <a:cubicBezTo>
                    <a:pt x="237871" y="10323830"/>
                    <a:pt x="324612" y="9868027"/>
                    <a:pt x="348996" y="9799193"/>
                  </a:cubicBezTo>
                  <a:cubicBezTo>
                    <a:pt x="357886" y="9774682"/>
                    <a:pt x="262255" y="9390126"/>
                    <a:pt x="237871" y="9321165"/>
                  </a:cubicBezTo>
                  <a:cubicBezTo>
                    <a:pt x="224536" y="9283319"/>
                    <a:pt x="266827" y="8645272"/>
                    <a:pt x="266827" y="8638540"/>
                  </a:cubicBezTo>
                  <a:cubicBezTo>
                    <a:pt x="275717" y="8565134"/>
                    <a:pt x="406908" y="8416163"/>
                    <a:pt x="409067" y="8387334"/>
                  </a:cubicBezTo>
                  <a:cubicBezTo>
                    <a:pt x="411226" y="8358505"/>
                    <a:pt x="664718" y="7402322"/>
                    <a:pt x="653669" y="7357872"/>
                  </a:cubicBezTo>
                  <a:cubicBezTo>
                    <a:pt x="651383" y="7348982"/>
                    <a:pt x="780415" y="7215632"/>
                    <a:pt x="784860" y="7173341"/>
                  </a:cubicBezTo>
                  <a:cubicBezTo>
                    <a:pt x="784860" y="7166610"/>
                    <a:pt x="744855" y="6295009"/>
                    <a:pt x="749300" y="6290564"/>
                  </a:cubicBezTo>
                  <a:cubicBezTo>
                    <a:pt x="782701" y="6241669"/>
                    <a:pt x="898271" y="5443474"/>
                    <a:pt x="784860" y="5100955"/>
                  </a:cubicBezTo>
                  <a:cubicBezTo>
                    <a:pt x="782574" y="5094224"/>
                    <a:pt x="1169543" y="4011422"/>
                    <a:pt x="1180592" y="3980307"/>
                  </a:cubicBezTo>
                  <a:cubicBezTo>
                    <a:pt x="1220597" y="3555619"/>
                    <a:pt x="1694180" y="1908048"/>
                    <a:pt x="1694180" y="1859153"/>
                  </a:cubicBezTo>
                  <a:cubicBezTo>
                    <a:pt x="1694180" y="1816862"/>
                    <a:pt x="1912112" y="1456690"/>
                    <a:pt x="1889887" y="1345565"/>
                  </a:cubicBezTo>
                  <a:cubicBezTo>
                    <a:pt x="1885442" y="1321054"/>
                    <a:pt x="2005457" y="1054227"/>
                    <a:pt x="2029968" y="989838"/>
                  </a:cubicBezTo>
                  <a:cubicBezTo>
                    <a:pt x="2047748" y="938657"/>
                    <a:pt x="2130044" y="35941"/>
                    <a:pt x="2167763" y="35941"/>
                  </a:cubicBezTo>
                  <a:cubicBezTo>
                    <a:pt x="2472690" y="31115"/>
                    <a:pt x="5249799" y="0"/>
                    <a:pt x="5452110" y="2286"/>
                  </a:cubicBezTo>
                  <a:cubicBezTo>
                    <a:pt x="5518785" y="2286"/>
                    <a:pt x="5532120" y="549275"/>
                    <a:pt x="5532120" y="551434"/>
                  </a:cubicBezTo>
                  <a:cubicBezTo>
                    <a:pt x="5434330" y="953897"/>
                    <a:pt x="5432044" y="1202944"/>
                    <a:pt x="5438775" y="1222883"/>
                  </a:cubicBezTo>
                  <a:cubicBezTo>
                    <a:pt x="5452110" y="1262888"/>
                    <a:pt x="5469890" y="1298448"/>
                    <a:pt x="5485511" y="1334008"/>
                  </a:cubicBezTo>
                  <a:cubicBezTo>
                    <a:pt x="5423281" y="2109978"/>
                    <a:pt x="5654548" y="3115056"/>
                    <a:pt x="5658993" y="3141726"/>
                  </a:cubicBezTo>
                  <a:cubicBezTo>
                    <a:pt x="5661279" y="3161792"/>
                    <a:pt x="5625592" y="4066667"/>
                    <a:pt x="5630037" y="4100068"/>
                  </a:cubicBezTo>
                  <a:cubicBezTo>
                    <a:pt x="5636768" y="4157853"/>
                    <a:pt x="5696712" y="4329049"/>
                    <a:pt x="5676773" y="4366895"/>
                  </a:cubicBezTo>
                  <a:cubicBezTo>
                    <a:pt x="5665597" y="4389120"/>
                    <a:pt x="5710174" y="5305171"/>
                    <a:pt x="5690108" y="5311902"/>
                  </a:cubicBezTo>
                  <a:cubicBezTo>
                    <a:pt x="5654548" y="5320792"/>
                    <a:pt x="5143119" y="6174613"/>
                    <a:pt x="5143119" y="6194679"/>
                  </a:cubicBezTo>
                  <a:cubicBezTo>
                    <a:pt x="5145405" y="6219190"/>
                    <a:pt x="5158740" y="6303645"/>
                    <a:pt x="5149850" y="6316980"/>
                  </a:cubicBezTo>
                  <a:cubicBezTo>
                    <a:pt x="5136515" y="6341491"/>
                    <a:pt x="5163185" y="6937375"/>
                    <a:pt x="5085334" y="7090791"/>
                  </a:cubicBezTo>
                  <a:cubicBezTo>
                    <a:pt x="5087620" y="7115302"/>
                    <a:pt x="4878578" y="7286498"/>
                    <a:pt x="4878578" y="7293102"/>
                  </a:cubicBezTo>
                  <a:cubicBezTo>
                    <a:pt x="4878578" y="7353173"/>
                    <a:pt x="4505071" y="7877937"/>
                    <a:pt x="4489450" y="7928991"/>
                  </a:cubicBezTo>
                  <a:cubicBezTo>
                    <a:pt x="4473829" y="7973441"/>
                    <a:pt x="4044696" y="8322564"/>
                    <a:pt x="4038092" y="8331454"/>
                  </a:cubicBezTo>
                  <a:cubicBezTo>
                    <a:pt x="4006977" y="8384794"/>
                    <a:pt x="3464433" y="9042908"/>
                    <a:pt x="3473323" y="9065260"/>
                  </a:cubicBezTo>
                  <a:cubicBezTo>
                    <a:pt x="3568954" y="9670034"/>
                    <a:pt x="3357753" y="10430510"/>
                    <a:pt x="3355467" y="10432669"/>
                  </a:cubicBezTo>
                  <a:cubicBezTo>
                    <a:pt x="3317621" y="10470515"/>
                    <a:pt x="3288792" y="11522202"/>
                    <a:pt x="3282061" y="11544427"/>
                  </a:cubicBezTo>
                  <a:cubicBezTo>
                    <a:pt x="3279775" y="11548872"/>
                    <a:pt x="3375406" y="12436094"/>
                    <a:pt x="3366516" y="12449429"/>
                  </a:cubicBezTo>
                  <a:close/>
                </a:path>
              </a:pathLst>
            </a:custGeom>
            <a:blipFill>
              <a:blip r:embed="rId4"/>
              <a:stretch>
                <a:fillRect l="-99904" t="-12" r="-99908" b="1"/>
              </a:stretch>
            </a:blipFill>
          </p:spPr>
        </p:sp>
      </p:grpSp>
      <p:grpSp>
        <p:nvGrpSpPr>
          <p:cNvPr name="Group 8" id="8"/>
          <p:cNvGrpSpPr/>
          <p:nvPr/>
        </p:nvGrpSpPr>
        <p:grpSpPr>
          <a:xfrm rot="-10800000">
            <a:off x="15535162" y="-1091484"/>
            <a:ext cx="4282436" cy="12773933"/>
            <a:chOff x="0" y="0"/>
            <a:chExt cx="5709914" cy="17031910"/>
          </a:xfrm>
        </p:grpSpPr>
        <p:sp>
          <p:nvSpPr>
            <p:cNvPr name="Freeform 9" id="9"/>
            <p:cNvSpPr/>
            <p:nvPr/>
          </p:nvSpPr>
          <p:spPr>
            <a:xfrm flipH="false" flipV="false" rot="0">
              <a:off x="-127" y="0"/>
              <a:ext cx="5710174" cy="17032097"/>
            </a:xfrm>
            <a:custGeom>
              <a:avLst/>
              <a:gdLst/>
              <a:ahLst/>
              <a:cxnLst/>
              <a:rect r="r" b="b" t="t" l="l"/>
              <a:pathLst>
                <a:path h="17032097" w="5710174">
                  <a:moveTo>
                    <a:pt x="3366516" y="12449302"/>
                  </a:moveTo>
                  <a:cubicBezTo>
                    <a:pt x="3273171" y="12680569"/>
                    <a:pt x="3384296" y="13456540"/>
                    <a:pt x="3388741" y="13512166"/>
                  </a:cubicBezTo>
                  <a:cubicBezTo>
                    <a:pt x="3333115" y="13939013"/>
                    <a:pt x="3310890" y="15811246"/>
                    <a:pt x="3346450" y="15893542"/>
                  </a:cubicBezTo>
                  <a:cubicBezTo>
                    <a:pt x="3350895" y="15904718"/>
                    <a:pt x="3302000" y="16086964"/>
                    <a:pt x="3288665" y="16164815"/>
                  </a:cubicBezTo>
                  <a:cubicBezTo>
                    <a:pt x="3284220" y="16187040"/>
                    <a:pt x="3366516" y="16789654"/>
                    <a:pt x="3388741" y="16885286"/>
                  </a:cubicBezTo>
                  <a:cubicBezTo>
                    <a:pt x="3402076" y="16936465"/>
                    <a:pt x="3302000" y="17032097"/>
                    <a:pt x="3279775" y="17032097"/>
                  </a:cubicBezTo>
                  <a:cubicBezTo>
                    <a:pt x="3097403" y="17032097"/>
                    <a:pt x="166878" y="17018763"/>
                    <a:pt x="40132" y="17014317"/>
                  </a:cubicBezTo>
                  <a:cubicBezTo>
                    <a:pt x="31242" y="17014317"/>
                    <a:pt x="22352" y="17012031"/>
                    <a:pt x="15621" y="17009872"/>
                  </a:cubicBezTo>
                  <a:cubicBezTo>
                    <a:pt x="0" y="16980915"/>
                    <a:pt x="157861" y="16438499"/>
                    <a:pt x="120142" y="16336138"/>
                  </a:cubicBezTo>
                  <a:cubicBezTo>
                    <a:pt x="131318" y="16284956"/>
                    <a:pt x="249047" y="15526765"/>
                    <a:pt x="251333" y="15511272"/>
                  </a:cubicBezTo>
                  <a:cubicBezTo>
                    <a:pt x="264668" y="15437867"/>
                    <a:pt x="151257" y="15068804"/>
                    <a:pt x="149098" y="15057628"/>
                  </a:cubicBezTo>
                  <a:cubicBezTo>
                    <a:pt x="144653" y="15028672"/>
                    <a:pt x="335915" y="14639671"/>
                    <a:pt x="351409" y="14617319"/>
                  </a:cubicBezTo>
                  <a:cubicBezTo>
                    <a:pt x="362585" y="14599540"/>
                    <a:pt x="324739" y="14417167"/>
                    <a:pt x="311404" y="14383893"/>
                  </a:cubicBezTo>
                  <a:cubicBezTo>
                    <a:pt x="293624" y="14339443"/>
                    <a:pt x="395859" y="13952474"/>
                    <a:pt x="393700" y="13945870"/>
                  </a:cubicBezTo>
                  <a:cubicBezTo>
                    <a:pt x="373634" y="13899135"/>
                    <a:pt x="178054" y="13316586"/>
                    <a:pt x="180213" y="13265531"/>
                  </a:cubicBezTo>
                  <a:cubicBezTo>
                    <a:pt x="182499" y="13201016"/>
                    <a:pt x="246888" y="12469495"/>
                    <a:pt x="251333" y="12420600"/>
                  </a:cubicBezTo>
                  <a:cubicBezTo>
                    <a:pt x="253619" y="12402820"/>
                    <a:pt x="82296" y="11904726"/>
                    <a:pt x="100076" y="11826875"/>
                  </a:cubicBezTo>
                  <a:cubicBezTo>
                    <a:pt x="115697" y="11760200"/>
                    <a:pt x="284607" y="11324336"/>
                    <a:pt x="280162" y="11273282"/>
                  </a:cubicBezTo>
                  <a:cubicBezTo>
                    <a:pt x="273431" y="11222101"/>
                    <a:pt x="228981" y="10352786"/>
                    <a:pt x="233426" y="10339451"/>
                  </a:cubicBezTo>
                  <a:cubicBezTo>
                    <a:pt x="237871" y="10323830"/>
                    <a:pt x="324612" y="9868027"/>
                    <a:pt x="348996" y="9799193"/>
                  </a:cubicBezTo>
                  <a:cubicBezTo>
                    <a:pt x="357886" y="9774682"/>
                    <a:pt x="262255" y="9390126"/>
                    <a:pt x="237871" y="9321165"/>
                  </a:cubicBezTo>
                  <a:cubicBezTo>
                    <a:pt x="224536" y="9283319"/>
                    <a:pt x="266827" y="8645272"/>
                    <a:pt x="266827" y="8638540"/>
                  </a:cubicBezTo>
                  <a:cubicBezTo>
                    <a:pt x="275717" y="8565134"/>
                    <a:pt x="406908" y="8416163"/>
                    <a:pt x="409067" y="8387334"/>
                  </a:cubicBezTo>
                  <a:cubicBezTo>
                    <a:pt x="411226" y="8358505"/>
                    <a:pt x="664718" y="7402322"/>
                    <a:pt x="653669" y="7357872"/>
                  </a:cubicBezTo>
                  <a:cubicBezTo>
                    <a:pt x="651383" y="7348982"/>
                    <a:pt x="780415" y="7215632"/>
                    <a:pt x="784860" y="7173341"/>
                  </a:cubicBezTo>
                  <a:cubicBezTo>
                    <a:pt x="784860" y="7166610"/>
                    <a:pt x="744855" y="6295009"/>
                    <a:pt x="749300" y="6290564"/>
                  </a:cubicBezTo>
                  <a:cubicBezTo>
                    <a:pt x="782701" y="6241669"/>
                    <a:pt x="898271" y="5443474"/>
                    <a:pt x="784860" y="5100955"/>
                  </a:cubicBezTo>
                  <a:cubicBezTo>
                    <a:pt x="782574" y="5094224"/>
                    <a:pt x="1169543" y="4011422"/>
                    <a:pt x="1180592" y="3980307"/>
                  </a:cubicBezTo>
                  <a:cubicBezTo>
                    <a:pt x="1220597" y="3555619"/>
                    <a:pt x="1694180" y="1908048"/>
                    <a:pt x="1694180" y="1859153"/>
                  </a:cubicBezTo>
                  <a:cubicBezTo>
                    <a:pt x="1694180" y="1816862"/>
                    <a:pt x="1912112" y="1456690"/>
                    <a:pt x="1889887" y="1345565"/>
                  </a:cubicBezTo>
                  <a:cubicBezTo>
                    <a:pt x="1885442" y="1321054"/>
                    <a:pt x="2005457" y="1054227"/>
                    <a:pt x="2029968" y="989838"/>
                  </a:cubicBezTo>
                  <a:cubicBezTo>
                    <a:pt x="2047748" y="938657"/>
                    <a:pt x="2130044" y="35941"/>
                    <a:pt x="2167763" y="35941"/>
                  </a:cubicBezTo>
                  <a:cubicBezTo>
                    <a:pt x="2472690" y="31115"/>
                    <a:pt x="5249799" y="0"/>
                    <a:pt x="5452110" y="2286"/>
                  </a:cubicBezTo>
                  <a:cubicBezTo>
                    <a:pt x="5518785" y="2286"/>
                    <a:pt x="5532120" y="549275"/>
                    <a:pt x="5532120" y="551434"/>
                  </a:cubicBezTo>
                  <a:cubicBezTo>
                    <a:pt x="5434330" y="953897"/>
                    <a:pt x="5432044" y="1202944"/>
                    <a:pt x="5438775" y="1222883"/>
                  </a:cubicBezTo>
                  <a:cubicBezTo>
                    <a:pt x="5452110" y="1262888"/>
                    <a:pt x="5469890" y="1298448"/>
                    <a:pt x="5485511" y="1334008"/>
                  </a:cubicBezTo>
                  <a:cubicBezTo>
                    <a:pt x="5423281" y="2109978"/>
                    <a:pt x="5654548" y="3115056"/>
                    <a:pt x="5658993" y="3141726"/>
                  </a:cubicBezTo>
                  <a:cubicBezTo>
                    <a:pt x="5661279" y="3161792"/>
                    <a:pt x="5625592" y="4066667"/>
                    <a:pt x="5630037" y="4100068"/>
                  </a:cubicBezTo>
                  <a:cubicBezTo>
                    <a:pt x="5636768" y="4157853"/>
                    <a:pt x="5696712" y="4329049"/>
                    <a:pt x="5676773" y="4366895"/>
                  </a:cubicBezTo>
                  <a:cubicBezTo>
                    <a:pt x="5665597" y="4389120"/>
                    <a:pt x="5710174" y="5305171"/>
                    <a:pt x="5690108" y="5311902"/>
                  </a:cubicBezTo>
                  <a:cubicBezTo>
                    <a:pt x="5654548" y="5320792"/>
                    <a:pt x="5143119" y="6174613"/>
                    <a:pt x="5143119" y="6194679"/>
                  </a:cubicBezTo>
                  <a:cubicBezTo>
                    <a:pt x="5145405" y="6219190"/>
                    <a:pt x="5158740" y="6303645"/>
                    <a:pt x="5149850" y="6316980"/>
                  </a:cubicBezTo>
                  <a:cubicBezTo>
                    <a:pt x="5136515" y="6341491"/>
                    <a:pt x="5163185" y="6937375"/>
                    <a:pt x="5085334" y="7090791"/>
                  </a:cubicBezTo>
                  <a:cubicBezTo>
                    <a:pt x="5087620" y="7115302"/>
                    <a:pt x="4878578" y="7286498"/>
                    <a:pt x="4878578" y="7293102"/>
                  </a:cubicBezTo>
                  <a:cubicBezTo>
                    <a:pt x="4878578" y="7353173"/>
                    <a:pt x="4505071" y="7877937"/>
                    <a:pt x="4489450" y="7928991"/>
                  </a:cubicBezTo>
                  <a:cubicBezTo>
                    <a:pt x="4473829" y="7973441"/>
                    <a:pt x="4044696" y="8322564"/>
                    <a:pt x="4038092" y="8331454"/>
                  </a:cubicBezTo>
                  <a:cubicBezTo>
                    <a:pt x="4006977" y="8384794"/>
                    <a:pt x="3464433" y="9042908"/>
                    <a:pt x="3473323" y="9065260"/>
                  </a:cubicBezTo>
                  <a:cubicBezTo>
                    <a:pt x="3568954" y="9670034"/>
                    <a:pt x="3357753" y="10430510"/>
                    <a:pt x="3355467" y="10432669"/>
                  </a:cubicBezTo>
                  <a:cubicBezTo>
                    <a:pt x="3317621" y="10470515"/>
                    <a:pt x="3288792" y="11522202"/>
                    <a:pt x="3282061" y="11544427"/>
                  </a:cubicBezTo>
                  <a:cubicBezTo>
                    <a:pt x="3279775" y="11548872"/>
                    <a:pt x="3375406" y="12436094"/>
                    <a:pt x="3366516" y="12449429"/>
                  </a:cubicBezTo>
                  <a:close/>
                </a:path>
              </a:pathLst>
            </a:custGeom>
            <a:blipFill>
              <a:blip r:embed="rId4"/>
              <a:stretch>
                <a:fillRect l="-99904" t="-12" r="-99908" b="1"/>
              </a:stretch>
            </a:blipFill>
          </p:spPr>
        </p:sp>
      </p:grpSp>
      <p:grpSp>
        <p:nvGrpSpPr>
          <p:cNvPr name="Group 10" id="10"/>
          <p:cNvGrpSpPr/>
          <p:nvPr/>
        </p:nvGrpSpPr>
        <p:grpSpPr>
          <a:xfrm rot="3901450">
            <a:off x="13846173" y="7566319"/>
            <a:ext cx="2284159" cy="2370074"/>
            <a:chOff x="0" y="0"/>
            <a:chExt cx="3045545" cy="3160099"/>
          </a:xfrm>
        </p:grpSpPr>
        <p:sp>
          <p:nvSpPr>
            <p:cNvPr name="Freeform 11" id="11"/>
            <p:cNvSpPr/>
            <p:nvPr/>
          </p:nvSpPr>
          <p:spPr>
            <a:xfrm flipH="false" flipV="false" rot="0">
              <a:off x="0" y="0"/>
              <a:ext cx="3045587" cy="3160141"/>
            </a:xfrm>
            <a:custGeom>
              <a:avLst/>
              <a:gdLst/>
              <a:ahLst/>
              <a:cxnLst/>
              <a:rect r="r" b="b" t="t" l="l"/>
              <a:pathLst>
                <a:path h="3160141" w="3045587">
                  <a:moveTo>
                    <a:pt x="0" y="0"/>
                  </a:moveTo>
                  <a:lnTo>
                    <a:pt x="3045587" y="0"/>
                  </a:lnTo>
                  <a:lnTo>
                    <a:pt x="3045587" y="3160141"/>
                  </a:lnTo>
                  <a:lnTo>
                    <a:pt x="0" y="3160141"/>
                  </a:lnTo>
                  <a:lnTo>
                    <a:pt x="0" y="0"/>
                  </a:lnTo>
                  <a:close/>
                </a:path>
              </a:pathLst>
            </a:custGeom>
            <a:blipFill>
              <a:blip r:embed="rId5"/>
              <a:stretch>
                <a:fillRect l="0" t="-21" r="1" b="-19"/>
              </a:stretch>
            </a:blipFill>
          </p:spPr>
        </p:sp>
      </p:grpSp>
      <p:sp>
        <p:nvSpPr>
          <p:cNvPr name="TextBox 12" id="12"/>
          <p:cNvSpPr txBox="true"/>
          <p:nvPr/>
        </p:nvSpPr>
        <p:spPr>
          <a:xfrm rot="0">
            <a:off x="2836055" y="3865381"/>
            <a:ext cx="12152198" cy="4066794"/>
          </a:xfrm>
          <a:prstGeom prst="rect">
            <a:avLst/>
          </a:prstGeom>
        </p:spPr>
        <p:txBody>
          <a:bodyPr anchor="t" rtlCol="false" tIns="0" lIns="0" bIns="0" rIns="0">
            <a:spAutoFit/>
          </a:bodyPr>
          <a:lstStyle/>
          <a:p>
            <a:pPr algn="ctr">
              <a:lnSpc>
                <a:spcPts val="16760"/>
              </a:lnSpc>
            </a:pPr>
            <a:r>
              <a:rPr lang="en-US" sz="17100" b="true">
                <a:solidFill>
                  <a:srgbClr val="493423"/>
                </a:solidFill>
                <a:latin typeface="Obra Letra Bold"/>
                <a:ea typeface="Obra Letra Bold"/>
                <a:cs typeface="Obra Letra Bold"/>
                <a:sym typeface="Obra Letra Bold"/>
              </a:rPr>
              <a:t>Thank</a:t>
            </a:r>
          </a:p>
          <a:p>
            <a:pPr algn="ctr">
              <a:lnSpc>
                <a:spcPts val="16760"/>
              </a:lnSpc>
            </a:pPr>
            <a:r>
              <a:rPr lang="en-US" sz="17100" b="true">
                <a:solidFill>
                  <a:srgbClr val="493423"/>
                </a:solidFill>
                <a:latin typeface="Obra Letra Bold"/>
                <a:ea typeface="Obra Letra Bold"/>
                <a:cs typeface="Obra Letra Bold"/>
                <a:sym typeface="Obra Letra Bold"/>
              </a:rPr>
              <a:t>you</a:t>
            </a:r>
          </a:p>
        </p:txBody>
      </p:sp>
      <p:grpSp>
        <p:nvGrpSpPr>
          <p:cNvPr name="Group 13" id="13"/>
          <p:cNvGrpSpPr/>
          <p:nvPr/>
        </p:nvGrpSpPr>
        <p:grpSpPr>
          <a:xfrm rot="-8555375">
            <a:off x="13952307" y="-2785349"/>
            <a:ext cx="5428145" cy="6401743"/>
            <a:chOff x="0" y="0"/>
            <a:chExt cx="7237527" cy="8535657"/>
          </a:xfrm>
        </p:grpSpPr>
        <p:sp>
          <p:nvSpPr>
            <p:cNvPr name="Freeform 14" id="14"/>
            <p:cNvSpPr/>
            <p:nvPr/>
          </p:nvSpPr>
          <p:spPr>
            <a:xfrm flipH="true" flipV="false" rot="0">
              <a:off x="0" y="0"/>
              <a:ext cx="7237476" cy="8535670"/>
            </a:xfrm>
            <a:custGeom>
              <a:avLst/>
              <a:gdLst/>
              <a:ahLst/>
              <a:cxnLst/>
              <a:rect r="r" b="b" t="t" l="l"/>
              <a:pathLst>
                <a:path h="8535670" w="7237476">
                  <a:moveTo>
                    <a:pt x="7237476" y="0"/>
                  </a:moveTo>
                  <a:lnTo>
                    <a:pt x="0" y="0"/>
                  </a:lnTo>
                  <a:lnTo>
                    <a:pt x="0" y="8535670"/>
                  </a:lnTo>
                  <a:lnTo>
                    <a:pt x="7237476" y="8535670"/>
                  </a:lnTo>
                  <a:lnTo>
                    <a:pt x="7237476" y="0"/>
                  </a:lnTo>
                  <a:close/>
                </a:path>
              </a:pathLst>
            </a:custGeom>
            <a:blipFill>
              <a:blip r:embed="rId6"/>
              <a:stretch>
                <a:fillRect l="-27" t="0" r="-28" b="0"/>
              </a:stretch>
            </a:blipFill>
          </p:spPr>
        </p:sp>
      </p:grpSp>
      <p:grpSp>
        <p:nvGrpSpPr>
          <p:cNvPr name="Group 15" id="15"/>
          <p:cNvGrpSpPr/>
          <p:nvPr/>
        </p:nvGrpSpPr>
        <p:grpSpPr>
          <a:xfrm rot="0">
            <a:off x="10374084" y="1939680"/>
            <a:ext cx="3638549" cy="774019"/>
            <a:chOff x="0" y="0"/>
            <a:chExt cx="4851399" cy="1032025"/>
          </a:xfrm>
        </p:grpSpPr>
        <p:sp>
          <p:nvSpPr>
            <p:cNvPr name="Freeform 16" id="16"/>
            <p:cNvSpPr/>
            <p:nvPr/>
          </p:nvSpPr>
          <p:spPr>
            <a:xfrm flipH="false" flipV="false" rot="0">
              <a:off x="0" y="0"/>
              <a:ext cx="4851400" cy="1032002"/>
            </a:xfrm>
            <a:custGeom>
              <a:avLst/>
              <a:gdLst/>
              <a:ahLst/>
              <a:cxnLst/>
              <a:rect r="r" b="b" t="t" l="l"/>
              <a:pathLst>
                <a:path h="1032002" w="4851400">
                  <a:moveTo>
                    <a:pt x="0" y="0"/>
                  </a:moveTo>
                  <a:lnTo>
                    <a:pt x="4851400" y="0"/>
                  </a:lnTo>
                  <a:lnTo>
                    <a:pt x="4851400" y="1032002"/>
                  </a:lnTo>
                  <a:lnTo>
                    <a:pt x="0" y="1032002"/>
                  </a:lnTo>
                  <a:lnTo>
                    <a:pt x="0" y="0"/>
                  </a:lnTo>
                  <a:close/>
                </a:path>
              </a:pathLst>
            </a:custGeom>
            <a:blipFill>
              <a:blip r:embed="rId7"/>
              <a:stretch>
                <a:fillRect l="0" t="-299" r="0" b="-301"/>
              </a:stretch>
            </a:blipFill>
          </p:spPr>
        </p:sp>
      </p:grpSp>
      <p:grpSp>
        <p:nvGrpSpPr>
          <p:cNvPr name="Group 17" id="17"/>
          <p:cNvGrpSpPr/>
          <p:nvPr/>
        </p:nvGrpSpPr>
        <p:grpSpPr>
          <a:xfrm rot="-10800000">
            <a:off x="4403048" y="1939680"/>
            <a:ext cx="3638549" cy="774019"/>
            <a:chOff x="0" y="0"/>
            <a:chExt cx="4851399" cy="1032025"/>
          </a:xfrm>
        </p:grpSpPr>
        <p:sp>
          <p:nvSpPr>
            <p:cNvPr name="Freeform 18" id="18"/>
            <p:cNvSpPr/>
            <p:nvPr/>
          </p:nvSpPr>
          <p:spPr>
            <a:xfrm flipH="false" flipV="true" rot="0">
              <a:off x="0" y="0"/>
              <a:ext cx="4851400" cy="1032002"/>
            </a:xfrm>
            <a:custGeom>
              <a:avLst/>
              <a:gdLst/>
              <a:ahLst/>
              <a:cxnLst/>
              <a:rect r="r" b="b" t="t" l="l"/>
              <a:pathLst>
                <a:path h="1032002" w="4851400">
                  <a:moveTo>
                    <a:pt x="0" y="1032002"/>
                  </a:moveTo>
                  <a:lnTo>
                    <a:pt x="4851400" y="1032002"/>
                  </a:lnTo>
                  <a:lnTo>
                    <a:pt x="4851400" y="0"/>
                  </a:lnTo>
                  <a:lnTo>
                    <a:pt x="0" y="0"/>
                  </a:lnTo>
                  <a:lnTo>
                    <a:pt x="0" y="1032002"/>
                  </a:lnTo>
                  <a:close/>
                </a:path>
              </a:pathLst>
            </a:custGeom>
            <a:blipFill>
              <a:blip r:embed="rId7"/>
              <a:stretch>
                <a:fillRect l="0" t="-299" r="0" b="-301"/>
              </a:stretch>
            </a:blipFill>
          </p:spPr>
        </p:sp>
      </p:grpSp>
      <p:grpSp>
        <p:nvGrpSpPr>
          <p:cNvPr name="Group 19" id="19"/>
          <p:cNvGrpSpPr/>
          <p:nvPr/>
        </p:nvGrpSpPr>
        <p:grpSpPr>
          <a:xfrm rot="1318415">
            <a:off x="-542780" y="6057428"/>
            <a:ext cx="5428145" cy="6401743"/>
            <a:chOff x="0" y="0"/>
            <a:chExt cx="7237527" cy="8535657"/>
          </a:xfrm>
        </p:grpSpPr>
        <p:sp>
          <p:nvSpPr>
            <p:cNvPr name="Freeform 20" id="20"/>
            <p:cNvSpPr/>
            <p:nvPr/>
          </p:nvSpPr>
          <p:spPr>
            <a:xfrm flipH="true" flipV="false" rot="0">
              <a:off x="0" y="0"/>
              <a:ext cx="7237476" cy="8535670"/>
            </a:xfrm>
            <a:custGeom>
              <a:avLst/>
              <a:gdLst/>
              <a:ahLst/>
              <a:cxnLst/>
              <a:rect r="r" b="b" t="t" l="l"/>
              <a:pathLst>
                <a:path h="8535670" w="7237476">
                  <a:moveTo>
                    <a:pt x="7237476" y="0"/>
                  </a:moveTo>
                  <a:lnTo>
                    <a:pt x="0" y="0"/>
                  </a:lnTo>
                  <a:lnTo>
                    <a:pt x="0" y="8535670"/>
                  </a:lnTo>
                  <a:lnTo>
                    <a:pt x="7237476" y="8535670"/>
                  </a:lnTo>
                  <a:lnTo>
                    <a:pt x="7237476" y="0"/>
                  </a:lnTo>
                  <a:close/>
                </a:path>
              </a:pathLst>
            </a:custGeom>
            <a:blipFill>
              <a:blip r:embed="rId6"/>
              <a:stretch>
                <a:fillRect l="-27" t="0" r="-28" b="0"/>
              </a:stretch>
            </a:blipFill>
          </p:spPr>
        </p:sp>
      </p:grpSp>
      <p:sp>
        <p:nvSpPr>
          <p:cNvPr name="TextBox 21" id="21"/>
          <p:cNvSpPr txBox="true"/>
          <p:nvPr/>
        </p:nvSpPr>
        <p:spPr>
          <a:xfrm rot="0">
            <a:off x="6717363" y="2120002"/>
            <a:ext cx="4853275" cy="432424"/>
          </a:xfrm>
          <a:prstGeom prst="rect">
            <a:avLst/>
          </a:prstGeom>
        </p:spPr>
        <p:txBody>
          <a:bodyPr anchor="t" rtlCol="false" tIns="0" lIns="0" bIns="0" rIns="0">
            <a:spAutoFit/>
          </a:bodyPr>
          <a:lstStyle/>
          <a:p>
            <a:pPr algn="ctr">
              <a:lnSpc>
                <a:spcPts val="3440"/>
              </a:lnSpc>
            </a:pPr>
            <a:r>
              <a:rPr lang="en-US" sz="2990" b="true">
                <a:solidFill>
                  <a:srgbClr val="7E483B"/>
                </a:solidFill>
                <a:latin typeface="Monterchi Sans Bold"/>
                <a:ea typeface="Monterchi Sans Bold"/>
                <a:cs typeface="Monterchi Sans Bold"/>
                <a:sym typeface="Monterchi Sans Bold"/>
              </a:rPr>
              <a:t>www.reallygreatsite.com</a:t>
            </a:r>
          </a:p>
        </p:txBody>
      </p:sp>
      <p:grpSp>
        <p:nvGrpSpPr>
          <p:cNvPr name="Group 22" id="22"/>
          <p:cNvGrpSpPr/>
          <p:nvPr/>
        </p:nvGrpSpPr>
        <p:grpSpPr>
          <a:xfrm rot="0">
            <a:off x="15790671" y="5007114"/>
            <a:ext cx="1406488" cy="1468408"/>
            <a:chOff x="0" y="0"/>
            <a:chExt cx="1875317" cy="1957877"/>
          </a:xfrm>
        </p:grpSpPr>
        <p:sp>
          <p:nvSpPr>
            <p:cNvPr name="Freeform 23" id="23"/>
            <p:cNvSpPr/>
            <p:nvPr/>
          </p:nvSpPr>
          <p:spPr>
            <a:xfrm flipH="false" flipV="false" rot="0">
              <a:off x="0" y="0"/>
              <a:ext cx="1875282" cy="1957832"/>
            </a:xfrm>
            <a:custGeom>
              <a:avLst/>
              <a:gdLst/>
              <a:ahLst/>
              <a:cxnLst/>
              <a:rect r="r" b="b" t="t" l="l"/>
              <a:pathLst>
                <a:path h="1957832" w="1875282">
                  <a:moveTo>
                    <a:pt x="0" y="0"/>
                  </a:moveTo>
                  <a:lnTo>
                    <a:pt x="1875282" y="0"/>
                  </a:lnTo>
                  <a:lnTo>
                    <a:pt x="1875282" y="1957832"/>
                  </a:lnTo>
                  <a:lnTo>
                    <a:pt x="0" y="1957832"/>
                  </a:lnTo>
                  <a:lnTo>
                    <a:pt x="0" y="0"/>
                  </a:lnTo>
                  <a:close/>
                </a:path>
              </a:pathLst>
            </a:custGeom>
            <a:blipFill>
              <a:blip r:embed="rId8"/>
              <a:stretch>
                <a:fillRect l="-1299" t="0" r="-1301" b="-2"/>
              </a:stretch>
            </a:blipFill>
          </p:spPr>
        </p:sp>
      </p:grpSp>
      <p:grpSp>
        <p:nvGrpSpPr>
          <p:cNvPr name="Group 24" id="24"/>
          <p:cNvGrpSpPr/>
          <p:nvPr/>
        </p:nvGrpSpPr>
        <p:grpSpPr>
          <a:xfrm rot="-7467844">
            <a:off x="1911345" y="354652"/>
            <a:ext cx="2284159" cy="2370074"/>
            <a:chOff x="0" y="0"/>
            <a:chExt cx="3045545" cy="3160099"/>
          </a:xfrm>
        </p:grpSpPr>
        <p:sp>
          <p:nvSpPr>
            <p:cNvPr name="Freeform 25" id="25"/>
            <p:cNvSpPr/>
            <p:nvPr/>
          </p:nvSpPr>
          <p:spPr>
            <a:xfrm flipH="false" flipV="false" rot="0">
              <a:off x="0" y="0"/>
              <a:ext cx="3045587" cy="3160141"/>
            </a:xfrm>
            <a:custGeom>
              <a:avLst/>
              <a:gdLst/>
              <a:ahLst/>
              <a:cxnLst/>
              <a:rect r="r" b="b" t="t" l="l"/>
              <a:pathLst>
                <a:path h="3160141" w="3045587">
                  <a:moveTo>
                    <a:pt x="0" y="0"/>
                  </a:moveTo>
                  <a:lnTo>
                    <a:pt x="3045587" y="0"/>
                  </a:lnTo>
                  <a:lnTo>
                    <a:pt x="3045587" y="3160141"/>
                  </a:lnTo>
                  <a:lnTo>
                    <a:pt x="0" y="3160141"/>
                  </a:lnTo>
                  <a:lnTo>
                    <a:pt x="0" y="0"/>
                  </a:lnTo>
                  <a:close/>
                </a:path>
              </a:pathLst>
            </a:custGeom>
            <a:blipFill>
              <a:blip r:embed="rId5"/>
              <a:stretch>
                <a:fillRect l="0" t="-21" r="1" b="-19"/>
              </a:stretch>
            </a:blipFill>
          </p:spPr>
        </p:sp>
      </p:grpSp>
      <p:grpSp>
        <p:nvGrpSpPr>
          <p:cNvPr name="Group 26" id="26"/>
          <p:cNvGrpSpPr/>
          <p:nvPr/>
        </p:nvGrpSpPr>
        <p:grpSpPr>
          <a:xfrm rot="0">
            <a:off x="15274171" y="4195924"/>
            <a:ext cx="1033001" cy="1078478"/>
            <a:chOff x="0" y="0"/>
            <a:chExt cx="1377335" cy="1437971"/>
          </a:xfrm>
        </p:grpSpPr>
        <p:sp>
          <p:nvSpPr>
            <p:cNvPr name="Freeform 27" id="27"/>
            <p:cNvSpPr/>
            <p:nvPr/>
          </p:nvSpPr>
          <p:spPr>
            <a:xfrm flipH="false" flipV="false" rot="0">
              <a:off x="0" y="0"/>
              <a:ext cx="1377315" cy="1438021"/>
            </a:xfrm>
            <a:custGeom>
              <a:avLst/>
              <a:gdLst/>
              <a:ahLst/>
              <a:cxnLst/>
              <a:rect r="r" b="b" t="t" l="l"/>
              <a:pathLst>
                <a:path h="1438021" w="1377315">
                  <a:moveTo>
                    <a:pt x="0" y="0"/>
                  </a:moveTo>
                  <a:lnTo>
                    <a:pt x="1377315" y="0"/>
                  </a:lnTo>
                  <a:lnTo>
                    <a:pt x="1377315" y="1438021"/>
                  </a:lnTo>
                  <a:lnTo>
                    <a:pt x="0" y="1438021"/>
                  </a:lnTo>
                  <a:lnTo>
                    <a:pt x="0" y="0"/>
                  </a:lnTo>
                  <a:close/>
                </a:path>
              </a:pathLst>
            </a:custGeom>
            <a:blipFill>
              <a:blip r:embed="rId8"/>
              <a:stretch>
                <a:fillRect l="-1299" t="0" r="-1300" b="3"/>
              </a:stretch>
            </a:blipFill>
          </p:spPr>
        </p:sp>
      </p:grpSp>
      <p:grpSp>
        <p:nvGrpSpPr>
          <p:cNvPr name="Group 28" id="28"/>
          <p:cNvGrpSpPr/>
          <p:nvPr/>
        </p:nvGrpSpPr>
        <p:grpSpPr>
          <a:xfrm rot="0">
            <a:off x="1028700" y="3151912"/>
            <a:ext cx="1406488" cy="1468408"/>
            <a:chOff x="0" y="0"/>
            <a:chExt cx="1875317" cy="1957877"/>
          </a:xfrm>
        </p:grpSpPr>
        <p:sp>
          <p:nvSpPr>
            <p:cNvPr name="Freeform 29" id="29"/>
            <p:cNvSpPr/>
            <p:nvPr/>
          </p:nvSpPr>
          <p:spPr>
            <a:xfrm flipH="false" flipV="false" rot="0">
              <a:off x="0" y="0"/>
              <a:ext cx="1875282" cy="1957832"/>
            </a:xfrm>
            <a:custGeom>
              <a:avLst/>
              <a:gdLst/>
              <a:ahLst/>
              <a:cxnLst/>
              <a:rect r="r" b="b" t="t" l="l"/>
              <a:pathLst>
                <a:path h="1957832" w="1875282">
                  <a:moveTo>
                    <a:pt x="0" y="0"/>
                  </a:moveTo>
                  <a:lnTo>
                    <a:pt x="1875282" y="0"/>
                  </a:lnTo>
                  <a:lnTo>
                    <a:pt x="1875282" y="1957832"/>
                  </a:lnTo>
                  <a:lnTo>
                    <a:pt x="0" y="1957832"/>
                  </a:lnTo>
                  <a:lnTo>
                    <a:pt x="0" y="0"/>
                  </a:lnTo>
                  <a:close/>
                </a:path>
              </a:pathLst>
            </a:custGeom>
            <a:blipFill>
              <a:blip r:embed="rId8"/>
              <a:stretch>
                <a:fillRect l="-1299" t="0" r="-1301" b="-2"/>
              </a:stretch>
            </a:blipFill>
          </p:spPr>
        </p:sp>
      </p:grpSp>
      <p:grpSp>
        <p:nvGrpSpPr>
          <p:cNvPr name="Group 30" id="30"/>
          <p:cNvGrpSpPr/>
          <p:nvPr/>
        </p:nvGrpSpPr>
        <p:grpSpPr>
          <a:xfrm rot="0">
            <a:off x="1654792" y="4467875"/>
            <a:ext cx="1033001" cy="1078478"/>
            <a:chOff x="0" y="0"/>
            <a:chExt cx="1377335" cy="1437971"/>
          </a:xfrm>
        </p:grpSpPr>
        <p:sp>
          <p:nvSpPr>
            <p:cNvPr name="Freeform 31" id="31"/>
            <p:cNvSpPr/>
            <p:nvPr/>
          </p:nvSpPr>
          <p:spPr>
            <a:xfrm flipH="false" flipV="false" rot="0">
              <a:off x="0" y="0"/>
              <a:ext cx="1377315" cy="1438021"/>
            </a:xfrm>
            <a:custGeom>
              <a:avLst/>
              <a:gdLst/>
              <a:ahLst/>
              <a:cxnLst/>
              <a:rect r="r" b="b" t="t" l="l"/>
              <a:pathLst>
                <a:path h="1438021" w="1377315">
                  <a:moveTo>
                    <a:pt x="0" y="0"/>
                  </a:moveTo>
                  <a:lnTo>
                    <a:pt x="1377315" y="0"/>
                  </a:lnTo>
                  <a:lnTo>
                    <a:pt x="1377315" y="1438021"/>
                  </a:lnTo>
                  <a:lnTo>
                    <a:pt x="0" y="1438021"/>
                  </a:lnTo>
                  <a:lnTo>
                    <a:pt x="0" y="0"/>
                  </a:lnTo>
                  <a:close/>
                </a:path>
              </a:pathLst>
            </a:custGeom>
            <a:blipFill>
              <a:blip r:embed="rId8"/>
              <a:stretch>
                <a:fillRect l="-1299" t="0" r="-1300" b="3"/>
              </a:stretch>
            </a:blipFill>
          </p:spPr>
        </p:sp>
      </p:grpSp>
    </p:spTree>
  </p:cSld>
  <p:clrMapOvr>
    <a:masterClrMapping/>
  </p:clrMapOvr>
  <p:transition spd="fast">
    <p:fade/>
  </p:transition>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39652" y="1428770"/>
            <a:ext cx="5848350" cy="8858231"/>
            <a:chOff x="0" y="0"/>
            <a:chExt cx="7797800" cy="11810975"/>
          </a:xfrm>
        </p:grpSpPr>
        <p:sp>
          <p:nvSpPr>
            <p:cNvPr name="Freeform 3" id="3"/>
            <p:cNvSpPr/>
            <p:nvPr/>
          </p:nvSpPr>
          <p:spPr>
            <a:xfrm flipH="false" flipV="false" rot="0">
              <a:off x="0" y="0"/>
              <a:ext cx="7797800" cy="11811000"/>
            </a:xfrm>
            <a:custGeom>
              <a:avLst/>
              <a:gdLst/>
              <a:ahLst/>
              <a:cxnLst/>
              <a:rect r="r" b="b" t="t" l="l"/>
              <a:pathLst>
                <a:path h="11811000" w="7797800">
                  <a:moveTo>
                    <a:pt x="0" y="0"/>
                  </a:moveTo>
                  <a:lnTo>
                    <a:pt x="7797800" y="0"/>
                  </a:lnTo>
                  <a:lnTo>
                    <a:pt x="7797800" y="11811000"/>
                  </a:lnTo>
                  <a:lnTo>
                    <a:pt x="0" y="11811000"/>
                  </a:lnTo>
                  <a:lnTo>
                    <a:pt x="0" y="0"/>
                  </a:lnTo>
                  <a:close/>
                </a:path>
              </a:pathLst>
            </a:custGeom>
            <a:blipFill>
              <a:blip r:embed="rId2"/>
              <a:stretch>
                <a:fillRect l="-22" t="0" r="-22" b="0"/>
              </a:stretch>
            </a:blipFill>
          </p:spPr>
        </p:sp>
      </p:grpSp>
      <p:grpSp>
        <p:nvGrpSpPr>
          <p:cNvPr name="Group 4" id="4"/>
          <p:cNvGrpSpPr/>
          <p:nvPr/>
        </p:nvGrpSpPr>
        <p:grpSpPr>
          <a:xfrm rot="0">
            <a:off x="790682" y="309994"/>
            <a:ext cx="1724892" cy="1246455"/>
            <a:chOff x="0" y="0"/>
            <a:chExt cx="2299856" cy="1661940"/>
          </a:xfrm>
        </p:grpSpPr>
        <p:sp>
          <p:nvSpPr>
            <p:cNvPr name="Freeform 5" id="5"/>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grpSp>
        <p:nvGrpSpPr>
          <p:cNvPr name="Group 6" id="6"/>
          <p:cNvGrpSpPr/>
          <p:nvPr/>
        </p:nvGrpSpPr>
        <p:grpSpPr>
          <a:xfrm rot="0">
            <a:off x="0" y="9821916"/>
            <a:ext cx="18288000" cy="1179145"/>
            <a:chOff x="0" y="0"/>
            <a:chExt cx="24384000" cy="1572194"/>
          </a:xfrm>
        </p:grpSpPr>
        <p:sp>
          <p:nvSpPr>
            <p:cNvPr name="Freeform 7" id="7"/>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sp>
        <p:nvSpPr>
          <p:cNvPr name="TextBox 8" id="8"/>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grpSp>
        <p:nvGrpSpPr>
          <p:cNvPr name="Group 9" id="9"/>
          <p:cNvGrpSpPr/>
          <p:nvPr/>
        </p:nvGrpSpPr>
        <p:grpSpPr>
          <a:xfrm rot="0">
            <a:off x="790682" y="309994"/>
            <a:ext cx="1724892" cy="1246455"/>
            <a:chOff x="0" y="0"/>
            <a:chExt cx="2299856" cy="1661940"/>
          </a:xfrm>
        </p:grpSpPr>
        <p:sp>
          <p:nvSpPr>
            <p:cNvPr name="Freeform 10" id="10"/>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sp>
        <p:nvSpPr>
          <p:cNvPr name="TextBox 11" id="11"/>
          <p:cNvSpPr txBox="true"/>
          <p:nvPr/>
        </p:nvSpPr>
        <p:spPr>
          <a:xfrm rot="0">
            <a:off x="6177995" y="609372"/>
            <a:ext cx="5932009"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Content</a:t>
            </a:r>
          </a:p>
        </p:txBody>
      </p:sp>
      <p:sp>
        <p:nvSpPr>
          <p:cNvPr name="TextBox 12" id="12"/>
          <p:cNvSpPr txBox="true"/>
          <p:nvPr/>
        </p:nvSpPr>
        <p:spPr>
          <a:xfrm rot="0">
            <a:off x="4921641" y="3195708"/>
            <a:ext cx="6389499" cy="1808078"/>
          </a:xfrm>
          <a:prstGeom prst="rect">
            <a:avLst/>
          </a:prstGeom>
        </p:spPr>
        <p:txBody>
          <a:bodyPr anchor="t" rtlCol="false" tIns="0" lIns="0" bIns="0" rIns="0">
            <a:spAutoFit/>
          </a:bodyPr>
          <a:lstStyle/>
          <a:p>
            <a:pPr algn="l">
              <a:lnSpc>
                <a:spcPts val="4840"/>
              </a:lnSpc>
            </a:pPr>
            <a:r>
              <a:rPr lang="en-US" sz="3462" b="true">
                <a:solidFill>
                  <a:srgbClr val="000000"/>
                </a:solidFill>
                <a:latin typeface="DejaVu Serif Bold"/>
                <a:ea typeface="DejaVu Serif Bold"/>
                <a:cs typeface="DejaVu Serif Bold"/>
                <a:sym typeface="DejaVu Serif Bold"/>
              </a:rPr>
              <a:t>1. Database</a:t>
            </a:r>
          </a:p>
          <a:p>
            <a:pPr algn="l">
              <a:lnSpc>
                <a:spcPts val="4843"/>
              </a:lnSpc>
            </a:pPr>
            <a:r>
              <a:rPr lang="en-US" sz="3462" b="true">
                <a:solidFill>
                  <a:srgbClr val="000000"/>
                </a:solidFill>
                <a:latin typeface="DejaVu Serif Bold"/>
                <a:ea typeface="DejaVu Serif Bold"/>
                <a:cs typeface="DejaVu Serif Bold"/>
                <a:sym typeface="DejaVu Serif Bold"/>
              </a:rPr>
              <a:t>2. Layout - Logic</a:t>
            </a:r>
          </a:p>
          <a:p>
            <a:pPr algn="l">
              <a:lnSpc>
                <a:spcPts val="4843"/>
              </a:lnSpc>
            </a:pPr>
            <a:r>
              <a:rPr lang="en-US" sz="3462" b="true">
                <a:solidFill>
                  <a:srgbClr val="000000"/>
                </a:solidFill>
                <a:latin typeface="DejaVu Serif Bold"/>
                <a:ea typeface="DejaVu Serif Bold"/>
                <a:cs typeface="DejaVu Serif Bold"/>
                <a:sym typeface="DejaVu Serif Bold"/>
              </a:rPr>
              <a:t>3. Demo</a:t>
            </a:r>
            <a:r>
              <a:rPr lang="en-US" sz="3462" b="true">
                <a:solidFill>
                  <a:srgbClr val="000000"/>
                </a:solidFill>
                <a:latin typeface="DejaVu Serif Bold"/>
                <a:ea typeface="DejaVu Serif Bold"/>
                <a:cs typeface="DejaVu Serif Bold"/>
                <a:sym typeface="DejaVu Serif Bold"/>
              </a:rPr>
              <a:t> </a:t>
            </a:r>
          </a:p>
        </p:txBody>
      </p:sp>
      <p:sp>
        <p:nvSpPr>
          <p:cNvPr name="TextBox 13" id="13"/>
          <p:cNvSpPr txBox="true"/>
          <p:nvPr/>
        </p:nvSpPr>
        <p:spPr>
          <a:xfrm rot="0">
            <a:off x="6177995" y="1854915"/>
            <a:ext cx="5932009" cy="798195"/>
          </a:xfrm>
          <a:prstGeom prst="rect">
            <a:avLst/>
          </a:prstGeom>
        </p:spPr>
        <p:txBody>
          <a:bodyPr anchor="t" rtlCol="false" tIns="0" lIns="0" bIns="0" rIns="0">
            <a:spAutoFit/>
          </a:bodyPr>
          <a:lstStyle/>
          <a:p>
            <a:pPr algn="ctr">
              <a:lnSpc>
                <a:spcPts val="5880"/>
              </a:lnSpc>
            </a:pPr>
            <a:r>
              <a:rPr lang="en-US" sz="4200" b="true">
                <a:solidFill>
                  <a:srgbClr val="FF0000"/>
                </a:solidFill>
                <a:latin typeface="Times New Roman Bold"/>
                <a:ea typeface="Times New Roman Bold"/>
                <a:cs typeface="Times New Roman Bold"/>
                <a:sym typeface="Times New Roman Bold"/>
              </a:rPr>
              <a:t>Project Management</a:t>
            </a:r>
          </a:p>
        </p:txBody>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39652" y="1428770"/>
            <a:ext cx="5848350" cy="8858231"/>
            <a:chOff x="0" y="0"/>
            <a:chExt cx="7797800" cy="11810975"/>
          </a:xfrm>
        </p:grpSpPr>
        <p:sp>
          <p:nvSpPr>
            <p:cNvPr name="Freeform 3" id="3"/>
            <p:cNvSpPr/>
            <p:nvPr/>
          </p:nvSpPr>
          <p:spPr>
            <a:xfrm flipH="false" flipV="false" rot="0">
              <a:off x="0" y="0"/>
              <a:ext cx="7797800" cy="11811000"/>
            </a:xfrm>
            <a:custGeom>
              <a:avLst/>
              <a:gdLst/>
              <a:ahLst/>
              <a:cxnLst/>
              <a:rect r="r" b="b" t="t" l="l"/>
              <a:pathLst>
                <a:path h="11811000" w="7797800">
                  <a:moveTo>
                    <a:pt x="0" y="0"/>
                  </a:moveTo>
                  <a:lnTo>
                    <a:pt x="7797800" y="0"/>
                  </a:lnTo>
                  <a:lnTo>
                    <a:pt x="7797800" y="11811000"/>
                  </a:lnTo>
                  <a:lnTo>
                    <a:pt x="0" y="11811000"/>
                  </a:lnTo>
                  <a:lnTo>
                    <a:pt x="0" y="0"/>
                  </a:lnTo>
                  <a:close/>
                </a:path>
              </a:pathLst>
            </a:custGeom>
            <a:blipFill>
              <a:blip r:embed="rId2"/>
              <a:stretch>
                <a:fillRect l="-22" t="0" r="-22" b="0"/>
              </a:stretch>
            </a:blipFill>
          </p:spPr>
        </p:sp>
      </p:grpSp>
      <p:grpSp>
        <p:nvGrpSpPr>
          <p:cNvPr name="Group 4" id="4"/>
          <p:cNvGrpSpPr/>
          <p:nvPr/>
        </p:nvGrpSpPr>
        <p:grpSpPr>
          <a:xfrm rot="0">
            <a:off x="790682" y="309994"/>
            <a:ext cx="1724892" cy="1246455"/>
            <a:chOff x="0" y="0"/>
            <a:chExt cx="2299856" cy="1661940"/>
          </a:xfrm>
        </p:grpSpPr>
        <p:sp>
          <p:nvSpPr>
            <p:cNvPr name="Freeform 5" id="5"/>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grpSp>
        <p:nvGrpSpPr>
          <p:cNvPr name="Group 6" id="6"/>
          <p:cNvGrpSpPr/>
          <p:nvPr/>
        </p:nvGrpSpPr>
        <p:grpSpPr>
          <a:xfrm rot="0">
            <a:off x="0" y="9821916"/>
            <a:ext cx="18288000" cy="1179145"/>
            <a:chOff x="0" y="0"/>
            <a:chExt cx="24384000" cy="1572194"/>
          </a:xfrm>
        </p:grpSpPr>
        <p:sp>
          <p:nvSpPr>
            <p:cNvPr name="Freeform 7" id="7"/>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sp>
        <p:nvSpPr>
          <p:cNvPr name="TextBox 8" id="8"/>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grpSp>
        <p:nvGrpSpPr>
          <p:cNvPr name="Group 9" id="9"/>
          <p:cNvGrpSpPr/>
          <p:nvPr/>
        </p:nvGrpSpPr>
        <p:grpSpPr>
          <a:xfrm rot="0">
            <a:off x="790682" y="309994"/>
            <a:ext cx="1724892" cy="1246455"/>
            <a:chOff x="0" y="0"/>
            <a:chExt cx="2299856" cy="1661940"/>
          </a:xfrm>
        </p:grpSpPr>
        <p:sp>
          <p:nvSpPr>
            <p:cNvPr name="Freeform 10" id="10"/>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sp>
        <p:nvSpPr>
          <p:cNvPr name="TextBox 11" id="11"/>
          <p:cNvSpPr txBox="true"/>
          <p:nvPr/>
        </p:nvSpPr>
        <p:spPr>
          <a:xfrm rot="0">
            <a:off x="4767215" y="3670717"/>
            <a:ext cx="6841263" cy="1487805"/>
          </a:xfrm>
          <a:prstGeom prst="rect">
            <a:avLst/>
          </a:prstGeom>
        </p:spPr>
        <p:txBody>
          <a:bodyPr anchor="t" rtlCol="false" tIns="0" lIns="0" bIns="0" rIns="0">
            <a:spAutoFit/>
          </a:bodyPr>
          <a:lstStyle/>
          <a:p>
            <a:pPr algn="ctr">
              <a:lnSpc>
                <a:spcPts val="10919"/>
              </a:lnSpc>
            </a:pPr>
            <a:r>
              <a:rPr lang="en-US" sz="7800" b="true">
                <a:solidFill>
                  <a:srgbClr val="2E75B6"/>
                </a:solidFill>
                <a:latin typeface="Times New Roman Bold"/>
                <a:ea typeface="Times New Roman Bold"/>
                <a:cs typeface="Times New Roman Bold"/>
                <a:sym typeface="Times New Roman Bold"/>
              </a:rPr>
              <a:t>Database</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10171235" y="4760187"/>
            <a:ext cx="7514238" cy="4498113"/>
          </a:xfrm>
          <a:custGeom>
            <a:avLst/>
            <a:gdLst/>
            <a:ahLst/>
            <a:cxnLst/>
            <a:rect r="r" b="b" t="t" l="l"/>
            <a:pathLst>
              <a:path h="4498113" w="7514238">
                <a:moveTo>
                  <a:pt x="0" y="0"/>
                </a:moveTo>
                <a:lnTo>
                  <a:pt x="7514237" y="0"/>
                </a:lnTo>
                <a:lnTo>
                  <a:pt x="7514237" y="4498113"/>
                </a:lnTo>
                <a:lnTo>
                  <a:pt x="0" y="4498113"/>
                </a:lnTo>
                <a:lnTo>
                  <a:pt x="0" y="0"/>
                </a:lnTo>
                <a:close/>
              </a:path>
            </a:pathLst>
          </a:custGeom>
          <a:blipFill>
            <a:blip r:embed="rId3"/>
            <a:stretch>
              <a:fillRect l="0" t="-2809" r="-2920" b="-2809"/>
            </a:stretch>
          </a:blipFill>
        </p:spPr>
      </p:sp>
      <p:sp>
        <p:nvSpPr>
          <p:cNvPr name="Freeform 7" id="7"/>
          <p:cNvSpPr/>
          <p:nvPr/>
        </p:nvSpPr>
        <p:spPr>
          <a:xfrm flipH="false" flipV="false" rot="0">
            <a:off x="790682" y="2244044"/>
            <a:ext cx="9004100" cy="4222861"/>
          </a:xfrm>
          <a:custGeom>
            <a:avLst/>
            <a:gdLst/>
            <a:ahLst/>
            <a:cxnLst/>
            <a:rect r="r" b="b" t="t" l="l"/>
            <a:pathLst>
              <a:path h="4222861" w="9004100">
                <a:moveTo>
                  <a:pt x="0" y="0"/>
                </a:moveTo>
                <a:lnTo>
                  <a:pt x="9004100" y="0"/>
                </a:lnTo>
                <a:lnTo>
                  <a:pt x="9004100" y="4222861"/>
                </a:lnTo>
                <a:lnTo>
                  <a:pt x="0" y="4222861"/>
                </a:lnTo>
                <a:lnTo>
                  <a:pt x="0" y="0"/>
                </a:lnTo>
                <a:close/>
              </a:path>
            </a:pathLst>
          </a:custGeom>
          <a:blipFill>
            <a:blip r:embed="rId4"/>
            <a:stretch>
              <a:fillRect l="0" t="0" r="-4180" b="0"/>
            </a:stretch>
          </a:blipFill>
        </p:spPr>
      </p:sp>
      <p:sp>
        <p:nvSpPr>
          <p:cNvPr name="TextBox 8" id="8"/>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9" id="9"/>
          <p:cNvSpPr txBox="true"/>
          <p:nvPr/>
        </p:nvSpPr>
        <p:spPr>
          <a:xfrm rot="0">
            <a:off x="6873691" y="303192"/>
            <a:ext cx="5842182" cy="1052105"/>
          </a:xfrm>
          <a:prstGeom prst="rect">
            <a:avLst/>
          </a:prstGeom>
        </p:spPr>
        <p:txBody>
          <a:bodyPr anchor="t" rtlCol="false" tIns="0" lIns="0" bIns="0" rIns="0">
            <a:spAutoFit/>
          </a:bodyPr>
          <a:lstStyle/>
          <a:p>
            <a:pPr algn="ctr">
              <a:lnSpc>
                <a:spcPts val="7559"/>
              </a:lnSpc>
            </a:pPr>
            <a:r>
              <a:rPr lang="en-US" sz="5399" b="true">
                <a:solidFill>
                  <a:srgbClr val="2E75B6"/>
                </a:solidFill>
                <a:latin typeface="Times New Roman Bold"/>
                <a:ea typeface="Times New Roman Bold"/>
                <a:cs typeface="Times New Roman Bold"/>
                <a:sym typeface="Times New Roman Bold"/>
              </a:rPr>
              <a:t>Database</a:t>
            </a:r>
          </a:p>
        </p:txBody>
      </p:sp>
      <p:sp>
        <p:nvSpPr>
          <p:cNvPr name="TextBox 10" id="10"/>
          <p:cNvSpPr txBox="true"/>
          <p:nvPr/>
        </p:nvSpPr>
        <p:spPr>
          <a:xfrm rot="0">
            <a:off x="10507722" y="2082119"/>
            <a:ext cx="6841263" cy="818627"/>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Project Table</a:t>
            </a:r>
          </a:p>
        </p:txBody>
      </p:sp>
      <p:sp>
        <p:nvSpPr>
          <p:cNvPr name="TextBox 11" id="11"/>
          <p:cNvSpPr txBox="true"/>
          <p:nvPr/>
        </p:nvSpPr>
        <p:spPr>
          <a:xfrm rot="0">
            <a:off x="1513348" y="6567566"/>
            <a:ext cx="7558768" cy="664280"/>
          </a:xfrm>
          <a:prstGeom prst="rect">
            <a:avLst/>
          </a:prstGeom>
        </p:spPr>
        <p:txBody>
          <a:bodyPr anchor="t" rtlCol="false" tIns="0" lIns="0" bIns="0" rIns="0">
            <a:spAutoFit/>
          </a:bodyPr>
          <a:lstStyle/>
          <a:p>
            <a:pPr algn="ctr">
              <a:lnSpc>
                <a:spcPts val="5039"/>
              </a:lnSpc>
              <a:spcBef>
                <a:spcPct val="0"/>
              </a:spcBef>
            </a:pPr>
            <a:r>
              <a:rPr lang="en-US" b="true" sz="2799">
                <a:solidFill>
                  <a:srgbClr val="2E75B6"/>
                </a:solidFill>
                <a:latin typeface="Times New Roman Bold"/>
                <a:ea typeface="Times New Roman Bold"/>
                <a:cs typeface="Times New Roman Bold"/>
                <a:sym typeface="Times New Roman Bold"/>
              </a:rPr>
              <a:t> Our code of Project Table  in Project Management</a:t>
            </a: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9794782" y="5819615"/>
            <a:ext cx="7558237" cy="3438685"/>
          </a:xfrm>
          <a:custGeom>
            <a:avLst/>
            <a:gdLst/>
            <a:ahLst/>
            <a:cxnLst/>
            <a:rect r="r" b="b" t="t" l="l"/>
            <a:pathLst>
              <a:path h="3438685" w="7558237">
                <a:moveTo>
                  <a:pt x="0" y="0"/>
                </a:moveTo>
                <a:lnTo>
                  <a:pt x="7558237" y="0"/>
                </a:lnTo>
                <a:lnTo>
                  <a:pt x="7558237" y="3438685"/>
                </a:lnTo>
                <a:lnTo>
                  <a:pt x="0" y="3438685"/>
                </a:lnTo>
                <a:lnTo>
                  <a:pt x="0" y="0"/>
                </a:lnTo>
                <a:close/>
              </a:path>
            </a:pathLst>
          </a:custGeom>
          <a:blipFill>
            <a:blip r:embed="rId3"/>
            <a:stretch>
              <a:fillRect l="0" t="0" r="-2637" b="0"/>
            </a:stretch>
          </a:blipFill>
        </p:spPr>
      </p:sp>
      <p:sp>
        <p:nvSpPr>
          <p:cNvPr name="Freeform 7" id="7"/>
          <p:cNvSpPr/>
          <p:nvPr/>
        </p:nvSpPr>
        <p:spPr>
          <a:xfrm flipH="false" flipV="false" rot="0">
            <a:off x="1028700" y="2244044"/>
            <a:ext cx="8607342" cy="4201390"/>
          </a:xfrm>
          <a:custGeom>
            <a:avLst/>
            <a:gdLst/>
            <a:ahLst/>
            <a:cxnLst/>
            <a:rect r="r" b="b" t="t" l="l"/>
            <a:pathLst>
              <a:path h="4201390" w="8607342">
                <a:moveTo>
                  <a:pt x="0" y="0"/>
                </a:moveTo>
                <a:lnTo>
                  <a:pt x="8607342" y="0"/>
                </a:lnTo>
                <a:lnTo>
                  <a:pt x="8607342" y="4201390"/>
                </a:lnTo>
                <a:lnTo>
                  <a:pt x="0" y="4201390"/>
                </a:lnTo>
                <a:lnTo>
                  <a:pt x="0" y="0"/>
                </a:lnTo>
                <a:close/>
              </a:path>
            </a:pathLst>
          </a:custGeom>
          <a:blipFill>
            <a:blip r:embed="rId4"/>
            <a:stretch>
              <a:fillRect l="0" t="0" r="0" b="0"/>
            </a:stretch>
          </a:blipFill>
        </p:spPr>
      </p:sp>
      <p:sp>
        <p:nvSpPr>
          <p:cNvPr name="TextBox 8" id="8"/>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9" id="9"/>
          <p:cNvSpPr txBox="true"/>
          <p:nvPr/>
        </p:nvSpPr>
        <p:spPr>
          <a:xfrm rot="0">
            <a:off x="6873691" y="303192"/>
            <a:ext cx="5842182" cy="1052105"/>
          </a:xfrm>
          <a:prstGeom prst="rect">
            <a:avLst/>
          </a:prstGeom>
        </p:spPr>
        <p:txBody>
          <a:bodyPr anchor="t" rtlCol="false" tIns="0" lIns="0" bIns="0" rIns="0">
            <a:spAutoFit/>
          </a:bodyPr>
          <a:lstStyle/>
          <a:p>
            <a:pPr algn="ctr">
              <a:lnSpc>
                <a:spcPts val="7559"/>
              </a:lnSpc>
            </a:pPr>
            <a:r>
              <a:rPr lang="en-US" sz="5399" b="true">
                <a:solidFill>
                  <a:srgbClr val="2E75B6"/>
                </a:solidFill>
                <a:latin typeface="Times New Roman Bold"/>
                <a:ea typeface="Times New Roman Bold"/>
                <a:cs typeface="Times New Roman Bold"/>
                <a:sym typeface="Times New Roman Bold"/>
              </a:rPr>
              <a:t>Database</a:t>
            </a:r>
          </a:p>
        </p:txBody>
      </p:sp>
      <p:sp>
        <p:nvSpPr>
          <p:cNvPr name="TextBox 10" id="10"/>
          <p:cNvSpPr txBox="true"/>
          <p:nvPr/>
        </p:nvSpPr>
        <p:spPr>
          <a:xfrm rot="0">
            <a:off x="10507722" y="2082119"/>
            <a:ext cx="6841263" cy="818627"/>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Task Table</a:t>
            </a:r>
          </a:p>
        </p:txBody>
      </p:sp>
      <p:sp>
        <p:nvSpPr>
          <p:cNvPr name="TextBox 11" id="11"/>
          <p:cNvSpPr txBox="true"/>
          <p:nvPr/>
        </p:nvSpPr>
        <p:spPr>
          <a:xfrm rot="0">
            <a:off x="1676634" y="6567566"/>
            <a:ext cx="7232196" cy="664280"/>
          </a:xfrm>
          <a:prstGeom prst="rect">
            <a:avLst/>
          </a:prstGeom>
        </p:spPr>
        <p:txBody>
          <a:bodyPr anchor="t" rtlCol="false" tIns="0" lIns="0" bIns="0" rIns="0">
            <a:spAutoFit/>
          </a:bodyPr>
          <a:lstStyle/>
          <a:p>
            <a:pPr algn="ctr">
              <a:lnSpc>
                <a:spcPts val="5039"/>
              </a:lnSpc>
              <a:spcBef>
                <a:spcPct val="0"/>
              </a:spcBef>
            </a:pPr>
            <a:r>
              <a:rPr lang="en-US" b="true" sz="2799">
                <a:solidFill>
                  <a:srgbClr val="2E75B6"/>
                </a:solidFill>
                <a:latin typeface="Times New Roman Bold"/>
                <a:ea typeface="Times New Roman Bold"/>
                <a:cs typeface="Times New Roman Bold"/>
                <a:sym typeface="Times New Roman Bold"/>
              </a:rPr>
              <a:t> Our code of Task Table  in Project Management</a:t>
            </a:r>
          </a:p>
        </p:txBody>
      </p:sp>
    </p:spTree>
  </p:cSld>
  <p:clrMapOvr>
    <a:masterClrMapping/>
  </p:clrMapOvr>
  <p:transition spd="fast">
    <p:fade/>
  </p:transition>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1028700" y="2677012"/>
            <a:ext cx="8409464" cy="3031541"/>
          </a:xfrm>
          <a:custGeom>
            <a:avLst/>
            <a:gdLst/>
            <a:ahLst/>
            <a:cxnLst/>
            <a:rect r="r" b="b" t="t" l="l"/>
            <a:pathLst>
              <a:path h="3031541" w="8409464">
                <a:moveTo>
                  <a:pt x="0" y="0"/>
                </a:moveTo>
                <a:lnTo>
                  <a:pt x="8409464" y="0"/>
                </a:lnTo>
                <a:lnTo>
                  <a:pt x="8409464" y="3031541"/>
                </a:lnTo>
                <a:lnTo>
                  <a:pt x="0" y="3031541"/>
                </a:lnTo>
                <a:lnTo>
                  <a:pt x="0" y="0"/>
                </a:lnTo>
                <a:close/>
              </a:path>
            </a:pathLst>
          </a:custGeom>
          <a:blipFill>
            <a:blip r:embed="rId3"/>
            <a:stretch>
              <a:fillRect l="0" t="0" r="-4240" b="0"/>
            </a:stretch>
          </a:blipFill>
        </p:spPr>
      </p:sp>
      <p:sp>
        <p:nvSpPr>
          <p:cNvPr name="Freeform 7" id="7"/>
          <p:cNvSpPr/>
          <p:nvPr/>
        </p:nvSpPr>
        <p:spPr>
          <a:xfrm flipH="false" flipV="false" rot="0">
            <a:off x="9794782" y="5708553"/>
            <a:ext cx="8088927" cy="2124390"/>
          </a:xfrm>
          <a:custGeom>
            <a:avLst/>
            <a:gdLst/>
            <a:ahLst/>
            <a:cxnLst/>
            <a:rect r="r" b="b" t="t" l="l"/>
            <a:pathLst>
              <a:path h="2124390" w="8088927">
                <a:moveTo>
                  <a:pt x="0" y="0"/>
                </a:moveTo>
                <a:lnTo>
                  <a:pt x="8088927" y="0"/>
                </a:lnTo>
                <a:lnTo>
                  <a:pt x="8088927" y="2124390"/>
                </a:lnTo>
                <a:lnTo>
                  <a:pt x="0" y="2124390"/>
                </a:lnTo>
                <a:lnTo>
                  <a:pt x="0" y="0"/>
                </a:lnTo>
                <a:close/>
              </a:path>
            </a:pathLst>
          </a:custGeom>
          <a:blipFill>
            <a:blip r:embed="rId4"/>
            <a:stretch>
              <a:fillRect l="-1007" t="0" r="-1007" b="0"/>
            </a:stretch>
          </a:blipFill>
        </p:spPr>
      </p:sp>
      <p:sp>
        <p:nvSpPr>
          <p:cNvPr name="TextBox 8" id="8"/>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9" id="9"/>
          <p:cNvSpPr txBox="true"/>
          <p:nvPr/>
        </p:nvSpPr>
        <p:spPr>
          <a:xfrm rot="0">
            <a:off x="6873691" y="303192"/>
            <a:ext cx="5842182" cy="1052105"/>
          </a:xfrm>
          <a:prstGeom prst="rect">
            <a:avLst/>
          </a:prstGeom>
        </p:spPr>
        <p:txBody>
          <a:bodyPr anchor="t" rtlCol="false" tIns="0" lIns="0" bIns="0" rIns="0">
            <a:spAutoFit/>
          </a:bodyPr>
          <a:lstStyle/>
          <a:p>
            <a:pPr algn="ctr">
              <a:lnSpc>
                <a:spcPts val="7559"/>
              </a:lnSpc>
            </a:pPr>
            <a:r>
              <a:rPr lang="en-US" sz="5399" b="true">
                <a:solidFill>
                  <a:srgbClr val="2E75B6"/>
                </a:solidFill>
                <a:latin typeface="Times New Roman Bold"/>
                <a:ea typeface="Times New Roman Bold"/>
                <a:cs typeface="Times New Roman Bold"/>
                <a:sym typeface="Times New Roman Bold"/>
              </a:rPr>
              <a:t>Database</a:t>
            </a:r>
          </a:p>
        </p:txBody>
      </p:sp>
      <p:sp>
        <p:nvSpPr>
          <p:cNvPr name="TextBox 10" id="10"/>
          <p:cNvSpPr txBox="true"/>
          <p:nvPr/>
        </p:nvSpPr>
        <p:spPr>
          <a:xfrm rot="0">
            <a:off x="10418037" y="2515087"/>
            <a:ext cx="684126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Option Table</a:t>
            </a:r>
          </a:p>
        </p:txBody>
      </p:sp>
      <p:sp>
        <p:nvSpPr>
          <p:cNvPr name="TextBox 11" id="11"/>
          <p:cNvSpPr txBox="true"/>
          <p:nvPr/>
        </p:nvSpPr>
        <p:spPr>
          <a:xfrm rot="0">
            <a:off x="1474459" y="5936627"/>
            <a:ext cx="7517946" cy="664280"/>
          </a:xfrm>
          <a:prstGeom prst="rect">
            <a:avLst/>
          </a:prstGeom>
        </p:spPr>
        <p:txBody>
          <a:bodyPr anchor="t" rtlCol="false" tIns="0" lIns="0" bIns="0" rIns="0">
            <a:spAutoFit/>
          </a:bodyPr>
          <a:lstStyle/>
          <a:p>
            <a:pPr algn="ctr">
              <a:lnSpc>
                <a:spcPts val="5039"/>
              </a:lnSpc>
              <a:spcBef>
                <a:spcPct val="0"/>
              </a:spcBef>
            </a:pPr>
            <a:r>
              <a:rPr lang="en-US" b="true" sz="2799">
                <a:solidFill>
                  <a:srgbClr val="2E75B6"/>
                </a:solidFill>
                <a:latin typeface="Times New Roman Bold"/>
                <a:ea typeface="Times New Roman Bold"/>
                <a:cs typeface="Times New Roman Bold"/>
                <a:sym typeface="Times New Roman Bold"/>
              </a:rPr>
              <a:t> Our code of Option Table  in Project Management</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439652" y="1428770"/>
            <a:ext cx="5848350" cy="8858231"/>
            <a:chOff x="0" y="0"/>
            <a:chExt cx="7797800" cy="11810975"/>
          </a:xfrm>
        </p:grpSpPr>
        <p:sp>
          <p:nvSpPr>
            <p:cNvPr name="Freeform 3" id="3"/>
            <p:cNvSpPr/>
            <p:nvPr/>
          </p:nvSpPr>
          <p:spPr>
            <a:xfrm flipH="false" flipV="false" rot="0">
              <a:off x="0" y="0"/>
              <a:ext cx="7797800" cy="11811000"/>
            </a:xfrm>
            <a:custGeom>
              <a:avLst/>
              <a:gdLst/>
              <a:ahLst/>
              <a:cxnLst/>
              <a:rect r="r" b="b" t="t" l="l"/>
              <a:pathLst>
                <a:path h="11811000" w="7797800">
                  <a:moveTo>
                    <a:pt x="0" y="0"/>
                  </a:moveTo>
                  <a:lnTo>
                    <a:pt x="7797800" y="0"/>
                  </a:lnTo>
                  <a:lnTo>
                    <a:pt x="7797800" y="11811000"/>
                  </a:lnTo>
                  <a:lnTo>
                    <a:pt x="0" y="11811000"/>
                  </a:lnTo>
                  <a:lnTo>
                    <a:pt x="0" y="0"/>
                  </a:lnTo>
                  <a:close/>
                </a:path>
              </a:pathLst>
            </a:custGeom>
            <a:blipFill>
              <a:blip r:embed="rId2"/>
              <a:stretch>
                <a:fillRect l="-22" t="0" r="-22" b="0"/>
              </a:stretch>
            </a:blipFill>
          </p:spPr>
        </p:sp>
      </p:grpSp>
      <p:grpSp>
        <p:nvGrpSpPr>
          <p:cNvPr name="Group 4" id="4"/>
          <p:cNvGrpSpPr/>
          <p:nvPr/>
        </p:nvGrpSpPr>
        <p:grpSpPr>
          <a:xfrm rot="0">
            <a:off x="790682" y="309994"/>
            <a:ext cx="1724892" cy="1246455"/>
            <a:chOff x="0" y="0"/>
            <a:chExt cx="2299856" cy="1661940"/>
          </a:xfrm>
        </p:grpSpPr>
        <p:sp>
          <p:nvSpPr>
            <p:cNvPr name="Freeform 5" id="5"/>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grpSp>
        <p:nvGrpSpPr>
          <p:cNvPr name="Group 6" id="6"/>
          <p:cNvGrpSpPr/>
          <p:nvPr/>
        </p:nvGrpSpPr>
        <p:grpSpPr>
          <a:xfrm rot="0">
            <a:off x="0" y="9821916"/>
            <a:ext cx="18288000" cy="1179145"/>
            <a:chOff x="0" y="0"/>
            <a:chExt cx="24384000" cy="1572194"/>
          </a:xfrm>
        </p:grpSpPr>
        <p:sp>
          <p:nvSpPr>
            <p:cNvPr name="Freeform 7" id="7"/>
            <p:cNvSpPr/>
            <p:nvPr/>
          </p:nvSpPr>
          <p:spPr>
            <a:xfrm flipH="false" flipV="false" rot="0">
              <a:off x="0" y="0"/>
              <a:ext cx="24384000" cy="1572133"/>
            </a:xfrm>
            <a:custGeom>
              <a:avLst/>
              <a:gdLst/>
              <a:ahLst/>
              <a:cxnLst/>
              <a:rect r="r" b="b" t="t" l="l"/>
              <a:pathLst>
                <a:path h="1572133" w="24384000">
                  <a:moveTo>
                    <a:pt x="0" y="0"/>
                  </a:moveTo>
                  <a:lnTo>
                    <a:pt x="24384000" y="0"/>
                  </a:lnTo>
                  <a:lnTo>
                    <a:pt x="24384000" y="1572133"/>
                  </a:lnTo>
                  <a:lnTo>
                    <a:pt x="0" y="1572133"/>
                  </a:lnTo>
                  <a:close/>
                </a:path>
              </a:pathLst>
            </a:custGeom>
            <a:solidFill>
              <a:srgbClr val="FF0000"/>
            </a:solidFill>
          </p:spPr>
        </p:sp>
      </p:grpSp>
      <p:sp>
        <p:nvSpPr>
          <p:cNvPr name="TextBox 8" id="8"/>
          <p:cNvSpPr txBox="true"/>
          <p:nvPr/>
        </p:nvSpPr>
        <p:spPr>
          <a:xfrm rot="0">
            <a:off x="50800" y="9789372"/>
            <a:ext cx="18186400" cy="11609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grpSp>
        <p:nvGrpSpPr>
          <p:cNvPr name="Group 9" id="9"/>
          <p:cNvGrpSpPr/>
          <p:nvPr/>
        </p:nvGrpSpPr>
        <p:grpSpPr>
          <a:xfrm rot="0">
            <a:off x="790682" y="309994"/>
            <a:ext cx="1724892" cy="1246455"/>
            <a:chOff x="0" y="0"/>
            <a:chExt cx="2299856" cy="1661940"/>
          </a:xfrm>
        </p:grpSpPr>
        <p:sp>
          <p:nvSpPr>
            <p:cNvPr name="Freeform 10" id="10"/>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3"/>
              <a:stretch>
                <a:fillRect l="-85" t="0" r="-86" b="-1"/>
              </a:stretch>
            </a:blipFill>
          </p:spPr>
        </p:sp>
      </p:grpSp>
      <p:sp>
        <p:nvSpPr>
          <p:cNvPr name="TextBox 11" id="11"/>
          <p:cNvSpPr txBox="true"/>
          <p:nvPr/>
        </p:nvSpPr>
        <p:spPr>
          <a:xfrm rot="0">
            <a:off x="4767215" y="3670717"/>
            <a:ext cx="6841263" cy="1521823"/>
          </a:xfrm>
          <a:prstGeom prst="rect">
            <a:avLst/>
          </a:prstGeom>
        </p:spPr>
        <p:txBody>
          <a:bodyPr anchor="t" rtlCol="false" tIns="0" lIns="0" bIns="0" rIns="0">
            <a:spAutoFit/>
          </a:bodyPr>
          <a:lstStyle/>
          <a:p>
            <a:pPr algn="ctr">
              <a:lnSpc>
                <a:spcPts val="10919"/>
              </a:lnSpc>
            </a:pPr>
            <a:r>
              <a:rPr lang="en-US" sz="7800" b="true">
                <a:solidFill>
                  <a:srgbClr val="2E75B6"/>
                </a:solidFill>
                <a:latin typeface="Times New Roman Bold"/>
                <a:ea typeface="Times New Roman Bold"/>
                <a:cs typeface="Times New Roman Bold"/>
                <a:sym typeface="Times New Roman Bold"/>
              </a:rPr>
              <a:t>Layout - Logic</a:t>
            </a:r>
          </a:p>
        </p:txBody>
      </p:sp>
    </p:spTree>
  </p:cSld>
  <p:clrMapOvr>
    <a:masterClrMapping/>
  </p:clrMapOvr>
  <p:transition spd="fast">
    <p:fade/>
  </p:transition>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12634793" y="1028700"/>
            <a:ext cx="4624507" cy="8764905"/>
          </a:xfrm>
          <a:custGeom>
            <a:avLst/>
            <a:gdLst/>
            <a:ahLst/>
            <a:cxnLst/>
            <a:rect r="r" b="b" t="t" l="l"/>
            <a:pathLst>
              <a:path h="8764905" w="4624507">
                <a:moveTo>
                  <a:pt x="0" y="0"/>
                </a:moveTo>
                <a:lnTo>
                  <a:pt x="4624507" y="0"/>
                </a:lnTo>
                <a:lnTo>
                  <a:pt x="4624507" y="8764905"/>
                </a:lnTo>
                <a:lnTo>
                  <a:pt x="0" y="8764905"/>
                </a:lnTo>
                <a:lnTo>
                  <a:pt x="0" y="0"/>
                </a:lnTo>
                <a:close/>
              </a:path>
            </a:pathLst>
          </a:custGeom>
          <a:blipFill>
            <a:blip r:embed="rId3"/>
            <a:stretch>
              <a:fillRect l="0" t="0" r="0" b="0"/>
            </a:stretch>
          </a:blipFill>
        </p:spPr>
      </p:sp>
      <p:sp>
        <p:nvSpPr>
          <p:cNvPr name="TextBox 7" id="7"/>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8" id="8"/>
          <p:cNvSpPr txBox="true"/>
          <p:nvPr/>
        </p:nvSpPr>
        <p:spPr>
          <a:xfrm rot="0">
            <a:off x="5534402" y="442946"/>
            <a:ext cx="5995227" cy="818627"/>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Home Fragment Layout</a:t>
            </a:r>
          </a:p>
        </p:txBody>
      </p:sp>
      <p:sp>
        <p:nvSpPr>
          <p:cNvPr name="TextBox 9" id="9"/>
          <p:cNvSpPr txBox="true"/>
          <p:nvPr/>
        </p:nvSpPr>
        <p:spPr>
          <a:xfrm rot="0">
            <a:off x="684719" y="2829213"/>
            <a:ext cx="11443530" cy="5148292"/>
          </a:xfrm>
          <a:prstGeom prst="rect">
            <a:avLst/>
          </a:prstGeom>
        </p:spPr>
        <p:txBody>
          <a:bodyPr anchor="t" rtlCol="false" tIns="0" lIns="0" bIns="0" rIns="0">
            <a:spAutoFit/>
          </a:bodyPr>
          <a:lstStyle/>
          <a:p>
            <a:pPr algn="just" marL="526009" indent="-263004" lvl="1">
              <a:lnSpc>
                <a:spcPts val="3410"/>
              </a:lnSpc>
              <a:buFont typeface="Arial"/>
              <a:buChar char="•"/>
            </a:pPr>
            <a:r>
              <a:rPr lang="en-US" sz="2436">
                <a:solidFill>
                  <a:srgbClr val="000000"/>
                </a:solidFill>
                <a:latin typeface="Roboto"/>
                <a:ea typeface="Roboto"/>
                <a:cs typeface="Roboto"/>
                <a:sym typeface="Roboto"/>
              </a:rPr>
              <a:t>Layouts that show all the projects that the user has created.</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Use Recyclerview to render items (using a layout named item_project.xml). Then shoot the data from the DB into the Recyclerview Adapter to display it to the user.</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You can Mutiple Select these items and delete them and delete the Tasks in those projects (which will be reviewed in the Testing section).</a:t>
            </a:r>
          </a:p>
          <a:p>
            <a:pPr algn="just">
              <a:lnSpc>
                <a:spcPts val="3410"/>
              </a:lnSpc>
            </a:pPr>
          </a:p>
          <a:p>
            <a:pPr algn="just" marL="526009" indent="-263004" lvl="1">
              <a:lnSpc>
                <a:spcPts val="3410"/>
              </a:lnSpc>
              <a:buFont typeface="Arial"/>
              <a:buChar char="•"/>
            </a:pPr>
            <a:r>
              <a:rPr lang="en-US" sz="2436">
                <a:solidFill>
                  <a:srgbClr val="000000"/>
                </a:solidFill>
                <a:latin typeface="Roboto"/>
                <a:ea typeface="Roboto"/>
                <a:cs typeface="Roboto"/>
                <a:sym typeface="Roboto"/>
              </a:rPr>
              <a:t>Clicking on any item will show a Model bottom sheet for users to edit or view project details (will be reviewed in the Testing section).</a:t>
            </a:r>
          </a:p>
          <a:p>
            <a:pPr algn="just">
              <a:lnSpc>
                <a:spcPts val="3410"/>
              </a:lnSpc>
            </a:pPr>
          </a:p>
        </p:txBody>
      </p:sp>
    </p:spTree>
  </p:cSld>
  <p:clrMapOvr>
    <a:masterClrMapping/>
  </p:clrMapOvr>
  <p:transition spd="fast">
    <p:fade/>
  </p:transition>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90682" y="309994"/>
            <a:ext cx="1724892" cy="1246455"/>
            <a:chOff x="0" y="0"/>
            <a:chExt cx="2299856" cy="1661940"/>
          </a:xfrm>
        </p:grpSpPr>
        <p:sp>
          <p:nvSpPr>
            <p:cNvPr name="Freeform 3" id="3"/>
            <p:cNvSpPr/>
            <p:nvPr/>
          </p:nvSpPr>
          <p:spPr>
            <a:xfrm flipH="false" flipV="false" rot="0">
              <a:off x="0" y="0"/>
              <a:ext cx="2299843" cy="1661922"/>
            </a:xfrm>
            <a:custGeom>
              <a:avLst/>
              <a:gdLst/>
              <a:ahLst/>
              <a:cxnLst/>
              <a:rect r="r" b="b" t="t" l="l"/>
              <a:pathLst>
                <a:path h="1661922" w="2299843">
                  <a:moveTo>
                    <a:pt x="0" y="0"/>
                  </a:moveTo>
                  <a:lnTo>
                    <a:pt x="2299843" y="0"/>
                  </a:lnTo>
                  <a:lnTo>
                    <a:pt x="2299843" y="1661922"/>
                  </a:lnTo>
                  <a:lnTo>
                    <a:pt x="0" y="1661922"/>
                  </a:lnTo>
                  <a:lnTo>
                    <a:pt x="0" y="0"/>
                  </a:lnTo>
                  <a:close/>
                </a:path>
              </a:pathLst>
            </a:custGeom>
            <a:blipFill>
              <a:blip r:embed="rId2"/>
              <a:stretch>
                <a:fillRect l="-85" t="0" r="-86" b="-1"/>
              </a:stretch>
            </a:blipFill>
          </p:spPr>
        </p:sp>
      </p:grpSp>
      <p:grpSp>
        <p:nvGrpSpPr>
          <p:cNvPr name="Group 4" id="4"/>
          <p:cNvGrpSpPr/>
          <p:nvPr/>
        </p:nvGrpSpPr>
        <p:grpSpPr>
          <a:xfrm rot="0">
            <a:off x="0" y="9793605"/>
            <a:ext cx="18288000" cy="493375"/>
            <a:chOff x="0" y="0"/>
            <a:chExt cx="24384000" cy="657833"/>
          </a:xfrm>
        </p:grpSpPr>
        <p:sp>
          <p:nvSpPr>
            <p:cNvPr name="Freeform 5" id="5"/>
            <p:cNvSpPr/>
            <p:nvPr/>
          </p:nvSpPr>
          <p:spPr>
            <a:xfrm flipH="false" flipV="false" rot="0">
              <a:off x="0" y="0"/>
              <a:ext cx="24384000" cy="657860"/>
            </a:xfrm>
            <a:custGeom>
              <a:avLst/>
              <a:gdLst/>
              <a:ahLst/>
              <a:cxnLst/>
              <a:rect r="r" b="b" t="t" l="l"/>
              <a:pathLst>
                <a:path h="657860" w="24384000">
                  <a:moveTo>
                    <a:pt x="0" y="0"/>
                  </a:moveTo>
                  <a:lnTo>
                    <a:pt x="24384000" y="0"/>
                  </a:lnTo>
                  <a:lnTo>
                    <a:pt x="24384000" y="657860"/>
                  </a:lnTo>
                  <a:lnTo>
                    <a:pt x="0" y="657860"/>
                  </a:lnTo>
                  <a:close/>
                </a:path>
              </a:pathLst>
            </a:custGeom>
            <a:solidFill>
              <a:srgbClr val="FF0000"/>
            </a:solidFill>
          </p:spPr>
        </p:sp>
      </p:grpSp>
      <p:sp>
        <p:nvSpPr>
          <p:cNvPr name="Freeform 6" id="6"/>
          <p:cNvSpPr/>
          <p:nvPr/>
        </p:nvSpPr>
        <p:spPr>
          <a:xfrm flipH="false" flipV="false" rot="0">
            <a:off x="12828211" y="2086238"/>
            <a:ext cx="4431089" cy="7496283"/>
          </a:xfrm>
          <a:custGeom>
            <a:avLst/>
            <a:gdLst/>
            <a:ahLst/>
            <a:cxnLst/>
            <a:rect r="r" b="b" t="t" l="l"/>
            <a:pathLst>
              <a:path h="7496283" w="4431089">
                <a:moveTo>
                  <a:pt x="0" y="0"/>
                </a:moveTo>
                <a:lnTo>
                  <a:pt x="4431089" y="0"/>
                </a:lnTo>
                <a:lnTo>
                  <a:pt x="4431089" y="7496284"/>
                </a:lnTo>
                <a:lnTo>
                  <a:pt x="0" y="7496284"/>
                </a:lnTo>
                <a:lnTo>
                  <a:pt x="0" y="0"/>
                </a:lnTo>
                <a:close/>
              </a:path>
            </a:pathLst>
          </a:custGeom>
          <a:blipFill>
            <a:blip r:embed="rId3"/>
            <a:stretch>
              <a:fillRect l="0" t="0" r="0" b="0"/>
            </a:stretch>
          </a:blipFill>
        </p:spPr>
      </p:sp>
      <p:sp>
        <p:nvSpPr>
          <p:cNvPr name="TextBox 7" id="7"/>
          <p:cNvSpPr txBox="true"/>
          <p:nvPr/>
        </p:nvSpPr>
        <p:spPr>
          <a:xfrm rot="0">
            <a:off x="50800" y="9761061"/>
            <a:ext cx="18186400" cy="475139"/>
          </a:xfrm>
          <a:prstGeom prst="rect">
            <a:avLst/>
          </a:prstGeom>
        </p:spPr>
        <p:txBody>
          <a:bodyPr anchor="t" rtlCol="false" tIns="0" lIns="0" bIns="0" rIns="0">
            <a:spAutoFit/>
          </a:bodyPr>
          <a:lstStyle/>
          <a:p>
            <a:pPr algn="l">
              <a:lnSpc>
                <a:spcPts val="2700"/>
              </a:lnSpc>
            </a:pPr>
            <a:r>
              <a:rPr lang="en-US" sz="2250" b="true">
                <a:solidFill>
                  <a:srgbClr val="F2F2F2"/>
                </a:solidFill>
                <a:latin typeface="Arial Bold"/>
                <a:ea typeface="Arial Bold"/>
                <a:cs typeface="Arial Bold"/>
                <a:sym typeface="Arial Bold"/>
              </a:rPr>
              <a:t>UNIVERSITY OF ECONOMICS - FINANCE HO CHI MINH CITY             www.uef.edu.vn</a:t>
            </a:r>
          </a:p>
        </p:txBody>
      </p:sp>
      <p:sp>
        <p:nvSpPr>
          <p:cNvPr name="TextBox 8" id="8"/>
          <p:cNvSpPr txBox="true"/>
          <p:nvPr/>
        </p:nvSpPr>
        <p:spPr>
          <a:xfrm rot="0">
            <a:off x="5748989" y="453161"/>
            <a:ext cx="6119973" cy="798195"/>
          </a:xfrm>
          <a:prstGeom prst="rect">
            <a:avLst/>
          </a:prstGeom>
        </p:spPr>
        <p:txBody>
          <a:bodyPr anchor="t" rtlCol="false" tIns="0" lIns="0" bIns="0" rIns="0">
            <a:spAutoFit/>
          </a:bodyPr>
          <a:lstStyle/>
          <a:p>
            <a:pPr algn="ctr">
              <a:lnSpc>
                <a:spcPts val="5880"/>
              </a:lnSpc>
            </a:pPr>
            <a:r>
              <a:rPr lang="en-US" sz="4200" b="true">
                <a:solidFill>
                  <a:srgbClr val="2E75B6"/>
                </a:solidFill>
                <a:latin typeface="Times New Roman Bold"/>
                <a:ea typeface="Times New Roman Bold"/>
                <a:cs typeface="Times New Roman Bold"/>
                <a:sym typeface="Times New Roman Bold"/>
              </a:rPr>
              <a:t>Search Fragment Layout</a:t>
            </a:r>
          </a:p>
        </p:txBody>
      </p:sp>
      <p:sp>
        <p:nvSpPr>
          <p:cNvPr name="TextBox 9" id="9"/>
          <p:cNvSpPr txBox="true"/>
          <p:nvPr/>
        </p:nvSpPr>
        <p:spPr>
          <a:xfrm rot="0">
            <a:off x="684719" y="2829213"/>
            <a:ext cx="11032048" cy="3005167"/>
          </a:xfrm>
          <a:prstGeom prst="rect">
            <a:avLst/>
          </a:prstGeom>
        </p:spPr>
        <p:txBody>
          <a:bodyPr anchor="t" rtlCol="false" tIns="0" lIns="0" bIns="0" rIns="0">
            <a:spAutoFit/>
          </a:bodyPr>
          <a:lstStyle/>
          <a:p>
            <a:pPr algn="just">
              <a:lnSpc>
                <a:spcPts val="3410"/>
              </a:lnSpc>
            </a:pPr>
            <a:r>
              <a:rPr lang="en-US" sz="2436">
                <a:solidFill>
                  <a:srgbClr val="000000"/>
                </a:solidFill>
                <a:latin typeface="Roboto"/>
                <a:ea typeface="Roboto"/>
                <a:cs typeface="Roboto"/>
                <a:sym typeface="Roboto"/>
              </a:rPr>
              <a:t>-&gt; Is the Project list display screen based on search.</a:t>
            </a:r>
          </a:p>
          <a:p>
            <a:pPr algn="just">
              <a:lnSpc>
                <a:spcPts val="3410"/>
              </a:lnSpc>
            </a:pPr>
          </a:p>
          <a:p>
            <a:pPr algn="just">
              <a:lnSpc>
                <a:spcPts val="3410"/>
              </a:lnSpc>
            </a:pPr>
            <a:r>
              <a:rPr lang="en-US" sz="2436">
                <a:solidFill>
                  <a:srgbClr val="000000"/>
                </a:solidFill>
                <a:latin typeface="Roboto"/>
                <a:ea typeface="Roboto"/>
                <a:cs typeface="Roboto"/>
                <a:sym typeface="Roboto"/>
              </a:rPr>
              <a:t>-&gt; Use Recyclerview to display items (using layout named item_searcch.xml) based on edittext user entered to display item.</a:t>
            </a:r>
          </a:p>
          <a:p>
            <a:pPr algn="just">
              <a:lnSpc>
                <a:spcPts val="3410"/>
              </a:lnSpc>
            </a:pPr>
          </a:p>
          <a:p>
            <a:pPr algn="just">
              <a:lnSpc>
                <a:spcPts val="3410"/>
              </a:lnSpc>
            </a:pPr>
            <a:r>
              <a:rPr lang="en-US" sz="2436">
                <a:solidFill>
                  <a:srgbClr val="000000"/>
                </a:solidFill>
                <a:latin typeface="Roboto"/>
                <a:ea typeface="Roboto"/>
                <a:cs typeface="Roboto"/>
                <a:sym typeface="Roboto"/>
              </a:rPr>
              <a:t>-&gt; </a:t>
            </a:r>
            <a:r>
              <a:rPr lang="en-US" sz="2436">
                <a:solidFill>
                  <a:srgbClr val="000000"/>
                </a:solidFill>
                <a:latin typeface="Roboto"/>
                <a:ea typeface="Roboto"/>
                <a:cs typeface="Roboto"/>
                <a:sym typeface="Roboto"/>
              </a:rPr>
              <a:t>User can search project name or person name by clicking the button next to Edittext.</a:t>
            </a:r>
          </a:p>
        </p:txBody>
      </p:sp>
    </p:spTree>
  </p:cSld>
  <p:clrMapOvr>
    <a:masterClrMapping/>
  </p:clrMapOvr>
  <p:transition spd="fast">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DAGCFu95REU</dc:identifier>
  <dcterms:modified xsi:type="dcterms:W3CDTF">2011-08-01T06:04:30Z</dcterms:modified>
  <cp:revision>1</cp:revision>
  <dc:title>SlideThuyetTrinhCNPM.pptx</dc:title>
</cp:coreProperties>
</file>